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17"/>
  </p:notesMasterIdLst>
  <p:sldIdLst>
    <p:sldId id="25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89395-F23B-473D-82CD-2ABD071361F5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A8A1F-0D0C-4A28-94BE-275DD92B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77A9A-E814-413B-8237-EE39C49C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3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68112-174A-4A64-8931-F07BE832C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01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68112-174A-4A64-8931-F07BE832C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59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68112-174A-4A64-8931-F07BE832C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0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77A9A-E814-413B-8237-EE39C49C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34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77A9A-E814-413B-8237-EE39C49C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5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B7393-7C79-43A5-8977-D9C8E985E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03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63B93-7D7B-4963-AB78-A2791F6CD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28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23AC3-013A-42F0-A299-9EB64D3F1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1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23AC3-013A-42F0-A299-9EB64D3F1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88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829" y="5264727"/>
            <a:ext cx="3967942" cy="3954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829" y="5807291"/>
            <a:ext cx="3967942" cy="365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UAS-mai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9110"/>
            <a:ext cx="12192000" cy="69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0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7619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Cambria" panose="02040503050406030204" pitchFamily="18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Cambria" panose="02040503050406030204" pitchFamily="18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Cambria" panose="02040503050406030204" pitchFamily="18" charset="0"/>
              </a:defRPr>
            </a:lvl8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Sixth level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Seventh level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Eighth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2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6257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6257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3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680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816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119531" y="3515208"/>
            <a:ext cx="5920445" cy="6389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7" name="Picture 6" descr="UAS-interio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7619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Cambria" panose="02040503050406030204" pitchFamily="18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Cambria" panose="02040503050406030204" pitchFamily="18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Cambria" panose="02040503050406030204" pitchFamily="18" charset="0"/>
              </a:defRPr>
            </a:lvl8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Sixth level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Seventh level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Eighth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1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3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6257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6257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8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680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816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5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829" y="5264727"/>
            <a:ext cx="3967942" cy="3954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829" y="5807291"/>
            <a:ext cx="3967942" cy="365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UAS-mai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9110"/>
            <a:ext cx="12192000" cy="69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9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119531" y="3515208"/>
            <a:ext cx="5920445" cy="6389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7" name="Picture 6" descr="UAS-interio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2"/>
          <p:cNvSpPr txBox="1">
            <a:spLocks/>
          </p:cNvSpPr>
          <p:nvPr userDrawn="1"/>
        </p:nvSpPr>
        <p:spPr>
          <a:xfrm>
            <a:off x="4676791" y="6121581"/>
            <a:ext cx="2838417" cy="30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UAS Overview</a:t>
            </a:r>
          </a:p>
        </p:txBody>
      </p:sp>
    </p:spTree>
    <p:extLst>
      <p:ext uri="{BB962C8B-B14F-4D97-AF65-F5344CB8AC3E}">
        <p14:creationId xmlns:p14="http://schemas.microsoft.com/office/powerpoint/2010/main" val="294344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2"/>
          <p:cNvSpPr txBox="1">
            <a:spLocks/>
          </p:cNvSpPr>
          <p:nvPr userDrawn="1"/>
        </p:nvSpPr>
        <p:spPr>
          <a:xfrm>
            <a:off x="4676791" y="6121581"/>
            <a:ext cx="2838417" cy="30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AVS-2</a:t>
            </a:r>
            <a:r>
              <a:rPr lang="en-US" sz="1200" baseline="0" dirty="0" smtClean="0"/>
              <a:t> Briefing April 2021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266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2759" y="5264727"/>
            <a:ext cx="3967942" cy="395461"/>
          </a:xfrm>
        </p:spPr>
        <p:txBody>
          <a:bodyPr>
            <a:normAutofit fontScale="90000"/>
          </a:bodyPr>
          <a:lstStyle/>
          <a:p>
            <a:r>
              <a:rPr lang="en-US" dirty="0"/>
              <a:t>FAA–India UAS Meeting under Aviation Cooperation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2759" y="5699715"/>
            <a:ext cx="4709241" cy="557650"/>
          </a:xfrm>
        </p:spPr>
        <p:txBody>
          <a:bodyPr>
            <a:noAutofit/>
          </a:bodyPr>
          <a:lstStyle/>
          <a:p>
            <a:r>
              <a:rPr lang="en-US" dirty="0" smtClean="0"/>
              <a:t>Joseph Morra, Director</a:t>
            </a:r>
            <a:br>
              <a:rPr lang="en-US" dirty="0" smtClean="0"/>
            </a:br>
            <a:r>
              <a:rPr lang="en-US" dirty="0" smtClean="0"/>
              <a:t>Safety &amp; Integration Division, AUS-400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4829" y="6270532"/>
            <a:ext cx="475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prstClr val="black"/>
                </a:solidFill>
                <a:latin typeface="Cambria" panose="02040503050406030204" pitchFamily="18" charset="0"/>
              </a:rPr>
              <a:t>August 24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UAS </a:t>
            </a:r>
            <a:r>
              <a:rPr lang="en-US" dirty="0" smtClean="0"/>
              <a:t>Research and Advanced Aviation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6" y="1690688"/>
            <a:ext cx="6444348" cy="41698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59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BVLOS ARC Tasks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Identify </a:t>
            </a:r>
            <a:r>
              <a:rPr lang="en-US" b="1" dirty="0"/>
              <a:t>safety and environmental considerations for BVLOS UAS operations, accounting for the security needs of the U.S. </a:t>
            </a:r>
            <a:r>
              <a:rPr lang="en-US" b="1" dirty="0" smtClean="0"/>
              <a:t>Government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Identify societal benefits for BVLOS UAS operations</a:t>
            </a:r>
            <a:endParaRPr lang="en-US" b="1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Recommend requirements and provide rationale to enable BVLOS operations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19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UAS Rule (14 CFR Part 107)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992581" y="1835273"/>
            <a:ext cx="1795393" cy="2254590"/>
            <a:chOff x="3929" y="1267837"/>
            <a:chExt cx="2680784" cy="3013650"/>
          </a:xfrm>
          <a:scene3d>
            <a:camera prst="orthographicFront"/>
            <a:lightRig rig="flat" dir="t"/>
          </a:scene3d>
        </p:grpSpPr>
        <p:sp>
          <p:nvSpPr>
            <p:cNvPr id="27" name="Rectangle 26"/>
            <p:cNvSpPr/>
            <p:nvPr/>
          </p:nvSpPr>
          <p:spPr>
            <a:xfrm>
              <a:off x="3930" y="1381125"/>
              <a:ext cx="2680783" cy="290036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3929" y="1267837"/>
              <a:ext cx="2680783" cy="2900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First rule for small UAS </a:t>
              </a:r>
            </a:p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(&lt;55 pounds)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25467" y="1914237"/>
            <a:ext cx="1974343" cy="2175625"/>
            <a:chOff x="2684714" y="1381125"/>
            <a:chExt cx="2680783" cy="2900362"/>
          </a:xfrm>
          <a:scene3d>
            <a:camera prst="orthographicFront"/>
            <a:lightRig rig="flat" dir="t"/>
          </a:scene3d>
        </p:grpSpPr>
        <p:sp>
          <p:nvSpPr>
            <p:cNvPr id="25" name="Rectangle 24"/>
            <p:cNvSpPr/>
            <p:nvPr/>
          </p:nvSpPr>
          <p:spPr>
            <a:xfrm>
              <a:off x="2684714" y="1381125"/>
              <a:ext cx="2680783" cy="290036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dk1"/>
            </a:fontRef>
          </p:style>
        </p:sp>
        <p:sp>
          <p:nvSpPr>
            <p:cNvPr id="26" name="TextBox 25"/>
            <p:cNvSpPr txBox="1"/>
            <p:nvPr/>
          </p:nvSpPr>
          <p:spPr>
            <a:xfrm>
              <a:off x="2684714" y="1381125"/>
              <a:ext cx="2680783" cy="2900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Commercial, hobby, governmental operators can operate under Part 107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41234" y="1914238"/>
            <a:ext cx="1887130" cy="2192249"/>
            <a:chOff x="5365498" y="1381125"/>
            <a:chExt cx="2680783" cy="2900362"/>
          </a:xfrm>
          <a:scene3d>
            <a:camera prst="orthographicFront"/>
            <a:lightRig rig="flat" dir="t"/>
          </a:scene3d>
        </p:grpSpPr>
        <p:sp>
          <p:nvSpPr>
            <p:cNvPr id="23" name="Rectangle 22"/>
            <p:cNvSpPr/>
            <p:nvPr/>
          </p:nvSpPr>
          <p:spPr>
            <a:xfrm>
              <a:off x="5365498" y="1381125"/>
              <a:ext cx="2680783" cy="290036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dk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5365498" y="1381125"/>
              <a:ext cx="2680783" cy="2900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Became effective August 29, 2016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95303" y="4206240"/>
            <a:ext cx="8030094" cy="1562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7209" y="4292139"/>
            <a:ext cx="8293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Part 107 amendment will permit routine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people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moving vehicles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night under certain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73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107 Airspace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025" y="5190225"/>
            <a:ext cx="7531847" cy="988291"/>
          </a:xfr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rPr lang="en-US" sz="1600" dirty="0">
                <a:ln w="3175">
                  <a:noFill/>
                </a:ln>
              </a:rPr>
              <a:t>Operations in Class G and Class E non-surface do not require ATC authorization</a:t>
            </a:r>
          </a:p>
          <a:p>
            <a:pPr marL="228600" indent="-228600">
              <a:spcBef>
                <a:spcPts val="0"/>
              </a:spcBef>
            </a:pPr>
            <a:r>
              <a:rPr lang="en-US" sz="1600" dirty="0">
                <a:ln w="3175">
                  <a:noFill/>
                </a:ln>
              </a:rPr>
              <a:t>Operations in Class B, C, D &amp; Class E surface areas require ATC authorization</a:t>
            </a:r>
          </a:p>
          <a:p>
            <a:pPr marL="228600" indent="-228600">
              <a:spcBef>
                <a:spcPts val="0"/>
              </a:spcBef>
            </a:pPr>
            <a:r>
              <a:rPr lang="en-US" sz="1600" dirty="0"/>
              <a:t>Online portal available at the FAA DroneZone and through </a:t>
            </a:r>
            <a:r>
              <a:rPr lang="en-US" sz="1600" dirty="0" smtClean="0"/>
              <a:t>LAANC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71" y="1690688"/>
            <a:ext cx="8698057" cy="3499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7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7800"/>
            <a:ext cx="10071100" cy="56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6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Identification (ID)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703" y="1690688"/>
            <a:ext cx="11035863" cy="4671611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Cambria" panose="02040503050406030204" pitchFamily="18" charset="0"/>
              </a:rPr>
              <a:t>Remote </a:t>
            </a:r>
            <a:r>
              <a:rPr lang="en-US" sz="2400" dirty="0">
                <a:ea typeface="Cambria" panose="02040503050406030204" pitchFamily="18" charset="0"/>
              </a:rPr>
              <a:t>identification is a “digital license plate” technology for unmanned aircraft (UA) where information is broadcast directly from the UA to nearby </a:t>
            </a:r>
            <a:r>
              <a:rPr lang="en-US" sz="2400" dirty="0" smtClean="0">
                <a:ea typeface="Cambria" panose="02040503050406030204" pitchFamily="18" charset="0"/>
              </a:rPr>
              <a:t>receivers</a:t>
            </a:r>
          </a:p>
          <a:p>
            <a:r>
              <a:rPr lang="en-US" sz="2400" dirty="0">
                <a:ea typeface="Cambria" panose="02040503050406030204" pitchFamily="18" charset="0"/>
              </a:rPr>
              <a:t>Final rule published in Federal Register on Jan 15, 2021</a:t>
            </a:r>
          </a:p>
          <a:p>
            <a:r>
              <a:rPr lang="en-US" sz="2400" dirty="0" smtClean="0">
                <a:ea typeface="Cambria" panose="02040503050406030204" pitchFamily="18" charset="0"/>
              </a:rPr>
              <a:t>Important </a:t>
            </a:r>
            <a:r>
              <a:rPr lang="en-US" sz="2400" dirty="0">
                <a:ea typeface="Cambria" panose="02040503050406030204" pitchFamily="18" charset="0"/>
              </a:rPr>
              <a:t>dates:</a:t>
            </a:r>
          </a:p>
          <a:p>
            <a:pPr lvl="1"/>
            <a:r>
              <a:rPr lang="en-US" dirty="0">
                <a:ea typeface="Cambria" panose="02040503050406030204" pitchFamily="18" charset="0"/>
              </a:rPr>
              <a:t>Rule effective date: </a:t>
            </a:r>
            <a:r>
              <a:rPr lang="en-US" dirty="0" smtClean="0">
                <a:ea typeface="Cambria" panose="02040503050406030204" pitchFamily="18" charset="0"/>
              </a:rPr>
              <a:t>April 21, </a:t>
            </a:r>
            <a:r>
              <a:rPr lang="en-US" dirty="0">
                <a:ea typeface="Cambria" panose="02040503050406030204" pitchFamily="18" charset="0"/>
              </a:rPr>
              <a:t>2021 </a:t>
            </a:r>
          </a:p>
          <a:p>
            <a:pPr lvl="1"/>
            <a:r>
              <a:rPr lang="en-US" dirty="0" smtClean="0">
                <a:ea typeface="Cambria" panose="02040503050406030204" pitchFamily="18" charset="0"/>
              </a:rPr>
              <a:t>Production </a:t>
            </a:r>
            <a:r>
              <a:rPr lang="en-US" dirty="0">
                <a:ea typeface="Cambria" panose="02040503050406030204" pitchFamily="18" charset="0"/>
              </a:rPr>
              <a:t>compliance date: September 16, 2022 </a:t>
            </a:r>
            <a:endParaRPr lang="en-US" dirty="0" smtClean="0">
              <a:ea typeface="Cambria" panose="02040503050406030204" pitchFamily="18" charset="0"/>
            </a:endParaRPr>
          </a:p>
          <a:p>
            <a:pPr lvl="1"/>
            <a:r>
              <a:rPr lang="en-US" dirty="0" smtClean="0">
                <a:ea typeface="Cambria" panose="02040503050406030204" pitchFamily="18" charset="0"/>
              </a:rPr>
              <a:t>Operational </a:t>
            </a:r>
            <a:r>
              <a:rPr lang="en-US" dirty="0">
                <a:ea typeface="Cambria" panose="02040503050406030204" pitchFamily="18" charset="0"/>
              </a:rPr>
              <a:t>compliance date: September 16, </a:t>
            </a:r>
            <a:r>
              <a:rPr lang="en-US" dirty="0" smtClean="0">
                <a:ea typeface="Cambria" panose="02040503050406030204" pitchFamily="18" charset="0"/>
              </a:rPr>
              <a:t>2023</a:t>
            </a:r>
            <a:endParaRPr lang="en-US" sz="500" dirty="0" smtClean="0"/>
          </a:p>
        </p:txBody>
      </p:sp>
    </p:spTree>
    <p:extLst>
      <p:ext uri="{BB962C8B-B14F-4D97-AF65-F5344CB8AC3E}">
        <p14:creationId xmlns:p14="http://schemas.microsoft.com/office/powerpoint/2010/main" val="8552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Over People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Small UAS Operations over People NPRM published February 13, </a:t>
            </a:r>
            <a:r>
              <a:rPr lang="en-US" sz="2400" dirty="0" smtClean="0"/>
              <a:t>2019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Approximately 933 comments received at close of comment period, April 15, </a:t>
            </a:r>
            <a:r>
              <a:rPr lang="en-US" sz="2000" dirty="0" smtClean="0"/>
              <a:t>2019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Final </a:t>
            </a:r>
            <a:r>
              <a:rPr lang="en-US" sz="2400" dirty="0" smtClean="0"/>
              <a:t>rule published on January 15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Rule effective on April 21, 2021: 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Creates categories of operations that permit small UAS to operate over people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Allows small UAS operations over moving vehicles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Allows routine night operations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Updates initial testing and recurrent training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1A982-1CC8-4B94-8785-3C45FE91B3E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8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" y="322262"/>
            <a:ext cx="12492038" cy="1325563"/>
          </a:xfrm>
        </p:spPr>
        <p:txBody>
          <a:bodyPr/>
          <a:lstStyle/>
          <a:p>
            <a:r>
              <a:rPr lang="en-US" dirty="0" smtClean="0"/>
              <a:t>From IPP to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77" y="1690688"/>
            <a:ext cx="11062446" cy="403761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/>
              <a:t>Challenge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i="1" dirty="0"/>
              <a:t>Enable BVLOS operations that are repeatable, scalable, and economically viable, and </a:t>
            </a:r>
            <a:br>
              <a:rPr lang="en-US" sz="2000" i="1" dirty="0"/>
            </a:br>
            <a:r>
              <a:rPr lang="en-US" sz="2000" i="1" dirty="0"/>
              <a:t>address community feedback to realize societal and economic benefits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/>
              <a:t>Principles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b="1" i="1" dirty="0"/>
          </a:p>
          <a:p>
            <a:pPr lvl="1">
              <a:spcBef>
                <a:spcPts val="0"/>
              </a:spcBef>
            </a:pPr>
            <a:r>
              <a:rPr lang="en-US" sz="1700" dirty="0"/>
              <a:t>Focus on addressing the challenges of integrating </a:t>
            </a:r>
            <a:r>
              <a:rPr lang="en-US" sz="1700" b="1" dirty="0"/>
              <a:t>BVLOS UAS operations </a:t>
            </a:r>
            <a:r>
              <a:rPr lang="en-US" sz="1700" dirty="0"/>
              <a:t>into the NAS.</a:t>
            </a:r>
          </a:p>
          <a:p>
            <a:pPr lvl="1">
              <a:spcBef>
                <a:spcPts val="0"/>
              </a:spcBef>
            </a:pPr>
            <a:endParaRPr lang="en-US" sz="1700" dirty="0"/>
          </a:p>
          <a:p>
            <a:pPr lvl="1">
              <a:spcBef>
                <a:spcPts val="0"/>
              </a:spcBef>
            </a:pPr>
            <a:r>
              <a:rPr lang="en-US" sz="1700" b="1" dirty="0"/>
              <a:t>Improve internal processes </a:t>
            </a:r>
            <a:r>
              <a:rPr lang="en-US" sz="1700" dirty="0"/>
              <a:t>to ensure </a:t>
            </a:r>
            <a:r>
              <a:rPr lang="en-US" sz="1700" b="1" dirty="0"/>
              <a:t>consistency and repeatability</a:t>
            </a:r>
            <a:r>
              <a:rPr lang="en-US" sz="1700" dirty="0"/>
              <a:t> of UAS operational approvals. </a:t>
            </a:r>
          </a:p>
          <a:p>
            <a:pPr lvl="1">
              <a:spcBef>
                <a:spcPts val="0"/>
              </a:spcBef>
            </a:pPr>
            <a:endParaRPr lang="en-US" sz="1700" dirty="0"/>
          </a:p>
          <a:p>
            <a:pPr lvl="1">
              <a:spcBef>
                <a:spcPts val="0"/>
              </a:spcBef>
            </a:pPr>
            <a:r>
              <a:rPr lang="en-US" sz="1700" dirty="0"/>
              <a:t>Develop a strategy to </a:t>
            </a:r>
            <a:r>
              <a:rPr lang="en-US" sz="1700" b="1" dirty="0"/>
              <a:t>transition UAS to operations by rule</a:t>
            </a:r>
            <a:r>
              <a:rPr lang="en-US" sz="1700" dirty="0"/>
              <a:t>, and inform specific rule areas.  </a:t>
            </a:r>
          </a:p>
          <a:p>
            <a:pPr lvl="1">
              <a:spcBef>
                <a:spcPts val="0"/>
              </a:spcBef>
            </a:pPr>
            <a:endParaRPr lang="en-US" sz="1700" dirty="0"/>
          </a:p>
          <a:p>
            <a:pPr lvl="1">
              <a:spcBef>
                <a:spcPts val="0"/>
              </a:spcBef>
            </a:pPr>
            <a:r>
              <a:rPr lang="en-US" sz="1700" dirty="0"/>
              <a:t>Enable the UAS commercial industry to leverage operations to better </a:t>
            </a:r>
            <a:r>
              <a:rPr lang="en-US" sz="1700" b="1" dirty="0"/>
              <a:t>document the societal and economic benefits </a:t>
            </a:r>
            <a:r>
              <a:rPr lang="en-US" sz="1700" dirty="0"/>
              <a:t>of UAS technology. 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700" dirty="0"/>
          </a:p>
          <a:p>
            <a:pPr lvl="1">
              <a:spcBef>
                <a:spcPts val="0"/>
              </a:spcBef>
            </a:pPr>
            <a:r>
              <a:rPr lang="en-US" sz="1700" dirty="0"/>
              <a:t>Provide an opportunity to </a:t>
            </a:r>
            <a:r>
              <a:rPr lang="en-US" sz="1700" b="1" dirty="0"/>
              <a:t>address state and local government concerns </a:t>
            </a:r>
            <a:r>
              <a:rPr lang="en-US" sz="1700" dirty="0"/>
              <a:t>regarding UAS integration.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83659"/>
            <a:ext cx="11345333" cy="1325563"/>
          </a:xfrm>
        </p:spPr>
        <p:txBody>
          <a:bodyPr/>
          <a:lstStyle/>
          <a:p>
            <a:r>
              <a:rPr lang="en-US" dirty="0" smtClean="0"/>
              <a:t>So, what is LAANC?</a:t>
            </a:r>
            <a:endParaRPr lang="en-US" dirty="0"/>
          </a:p>
        </p:txBody>
      </p:sp>
      <p:pic>
        <p:nvPicPr>
          <p:cNvPr id="1026" name="Picture 2" descr="LAANC Connecte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613024"/>
            <a:ext cx="2171700" cy="24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8055" y="1793875"/>
            <a:ext cx="9117012" cy="3366807"/>
          </a:xfrm>
        </p:spPr>
        <p:txBody>
          <a:bodyPr/>
          <a:lstStyle/>
          <a:p>
            <a:r>
              <a:rPr lang="en-US" dirty="0"/>
              <a:t>LAANC is the Low Altitude Authorization and Notification Capability, a collaboration between FAA and Industry. It directly supports UAS integration into the airspace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LAANC provides:</a:t>
            </a:r>
          </a:p>
          <a:p>
            <a:pPr lvl="1"/>
            <a:r>
              <a:rPr lang="en-US" dirty="0" smtClean="0"/>
              <a:t>Drone </a:t>
            </a:r>
            <a:r>
              <a:rPr lang="en-US" dirty="0"/>
              <a:t>pilots with access to controlled airspace at or below 400 feet.</a:t>
            </a:r>
          </a:p>
          <a:p>
            <a:pPr lvl="1"/>
            <a:r>
              <a:rPr lang="en-US" dirty="0"/>
              <a:t>Awareness of where pilots can and cannot fly.</a:t>
            </a:r>
          </a:p>
          <a:p>
            <a:pPr lvl="1"/>
            <a:r>
              <a:rPr lang="en-US" dirty="0"/>
              <a:t>Air Traffic Professionals with visibility into where and when drones are operating.</a:t>
            </a:r>
          </a:p>
          <a:p>
            <a:pPr lvl="1"/>
            <a:r>
              <a:rPr lang="en-US" dirty="0"/>
              <a:t>Through the UAS Data Exchange, the capability facilitates the </a:t>
            </a:r>
            <a:r>
              <a:rPr lang="en-US" dirty="0" smtClean="0"/>
              <a:t>sharing </a:t>
            </a:r>
            <a:r>
              <a:rPr lang="en-US" dirty="0"/>
              <a:t>of airspace data between the FAA and companies approved by the FAA to provide LAANC services. The companies are known as UAS Service Suppliers — and the desktop applications and mobile apps to utilize the LAANC capability are provided by the UAS Service Suppliers (USS).</a:t>
            </a:r>
          </a:p>
        </p:txBody>
      </p:sp>
    </p:spTree>
    <p:extLst>
      <p:ext uri="{BB962C8B-B14F-4D97-AF65-F5344CB8AC3E}">
        <p14:creationId xmlns:p14="http://schemas.microsoft.com/office/powerpoint/2010/main" val="288755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UAS Traffic Management (UTM)</a:t>
            </a:r>
            <a:endParaRPr lang="en-US" dirty="0"/>
          </a:p>
        </p:txBody>
      </p:sp>
      <p:pic>
        <p:nvPicPr>
          <p:cNvPr id="4" name="Picture 2" descr="UTM Ecosystem and FAA Cloud Services, applications, authoritative and data sources, service gateway, and u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07" y="1673666"/>
            <a:ext cx="5953793" cy="43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999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3FFBB2D66ED4EB6949DF71F814434" ma:contentTypeVersion="12" ma:contentTypeDescription="Create a new document." ma:contentTypeScope="" ma:versionID="1b4f176b5d0b4afe2c31e55131617cfa">
  <xsd:schema xmlns:xsd="http://www.w3.org/2001/XMLSchema" xmlns:xs="http://www.w3.org/2001/XMLSchema" xmlns:p="http://schemas.microsoft.com/office/2006/metadata/properties" xmlns:ns3="71f32d46-6d44-42df-9bf9-b69fba183449" xmlns:ns4="e4df6fb9-7f5d-4876-9a99-8ab4fa680755" targetNamespace="http://schemas.microsoft.com/office/2006/metadata/properties" ma:root="true" ma:fieldsID="0ec1f610a083ee7ab8441471ba6747a8" ns3:_="" ns4:_="">
    <xsd:import namespace="71f32d46-6d44-42df-9bf9-b69fba183449"/>
    <xsd:import namespace="e4df6fb9-7f5d-4876-9a99-8ab4fa6807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32d46-6d44-42df-9bf9-b69fba183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f6fb9-7f5d-4876-9a99-8ab4fa6807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CC9B5E-7041-4923-B697-F8B2DE8647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723CDC-E2DD-4274-B61E-DFFB2E6E0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f32d46-6d44-42df-9bf9-b69fba183449"/>
    <ds:schemaRef ds:uri="e4df6fb9-7f5d-4876-9a99-8ab4fa6807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9C11E5-61BB-409B-B547-55835EE6EF96}">
  <ds:schemaRefs>
    <ds:schemaRef ds:uri="http://purl.org/dc/elements/1.1/"/>
    <ds:schemaRef ds:uri="71f32d46-6d44-42df-9bf9-b69fba183449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4df6fb9-7f5d-4876-9a99-8ab4fa68075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560</Words>
  <Application>Microsoft Office PowerPoint</Application>
  <PresentationFormat>Widescreen</PresentationFormat>
  <Paragraphs>72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Helvetica Neue</vt:lpstr>
      <vt:lpstr>1_Office Theme</vt:lpstr>
      <vt:lpstr>Office Theme</vt:lpstr>
      <vt:lpstr>FAA–India UAS Meeting under Aviation Cooperation Program</vt:lpstr>
      <vt:lpstr>Small UAS Rule (14 CFR Part 107)</vt:lpstr>
      <vt:lpstr>Part 107 Airspace Requirements</vt:lpstr>
      <vt:lpstr>PowerPoint Presentation</vt:lpstr>
      <vt:lpstr>Remote Identification (ID) Overview</vt:lpstr>
      <vt:lpstr>Operations Over People Overview</vt:lpstr>
      <vt:lpstr>From IPP to BEYOND</vt:lpstr>
      <vt:lpstr>So, what is LAANC?</vt:lpstr>
      <vt:lpstr>UAS Traffic Management (UTM)</vt:lpstr>
      <vt:lpstr>UAS Research and Advanced Aviation</vt:lpstr>
      <vt:lpstr>BVLOS ARC Tasks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McCrabb, Michael H (FAA)</dc:creator>
  <cp:lastModifiedBy>Vanek, Adrienne (FAA)</cp:lastModifiedBy>
  <cp:revision>15</cp:revision>
  <dcterms:created xsi:type="dcterms:W3CDTF">2021-08-17T11:39:40Z</dcterms:created>
  <dcterms:modified xsi:type="dcterms:W3CDTF">2021-08-21T19:46:17Z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0x010100FCC3FFBB2D66ED4EB6949DF71F814434</vt:lpwstr>
  </property>
</Properties>
</file>