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12.jpg" ContentType="image/jpg"/>
  <Override PartName="/ppt/media/image13.jpg" ContentType="image/jpg"/>
  <Override PartName="/ppt/media/image14.jpg" ContentType="image/jpg"/>
  <Override PartName="/ppt/media/image15.jpg" ContentType="image/jpg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257" r:id="rId5"/>
    <p:sldId id="264" r:id="rId6"/>
    <p:sldId id="265" r:id="rId7"/>
    <p:sldId id="258" r:id="rId8"/>
    <p:sldId id="259" r:id="rId9"/>
    <p:sldId id="260" r:id="rId10"/>
    <p:sldId id="261" r:id="rId11"/>
    <p:sldId id="262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6" d="100"/>
          <a:sy n="76" d="100"/>
        </p:scale>
        <p:origin x="8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01689-21B8-4ADB-909B-6B815FBAE1F9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5D714-B7A9-4FD6-AF90-7CCE2E2D5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80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77A9A-E814-413B-8237-EE39C49C65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1519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423AC3-013A-42F0-A299-9EB64D3F10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3664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77A9A-E814-413B-8237-EE39C49C65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0099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DA1446-BFA4-4782-851F-BFBE6DB1F1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773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77A9A-E814-413B-8237-EE39C49C65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3623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63B93-7D7B-4963-AB78-A2791F6CD1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0831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77A9A-E814-413B-8237-EE39C49C65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2348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64829" y="5264727"/>
            <a:ext cx="3967942" cy="3954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64829" y="5807291"/>
            <a:ext cx="3967942" cy="3659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latin typeface="Cambria" panose="0204050305040603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5" descr="UAS-main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9110"/>
            <a:ext cx="12192000" cy="690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76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A9B4128-3FE4-CE4C-A544-3E74E00A95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6452" r="74500"/>
          <a:stretch/>
        </p:blipFill>
        <p:spPr>
          <a:xfrm>
            <a:off x="1" y="5871882"/>
            <a:ext cx="1898388" cy="9861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300E06-B5D0-F949-BB17-82D0423DEC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9540" t="38157"/>
          <a:stretch/>
        </p:blipFill>
        <p:spPr>
          <a:xfrm>
            <a:off x="8484524" y="5863244"/>
            <a:ext cx="3713138" cy="10051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3CD47FC-1123-9D42-8D7D-5736A7240E82}"/>
              </a:ext>
            </a:extLst>
          </p:cNvPr>
          <p:cNvSpPr txBox="1"/>
          <p:nvPr userDrawn="1"/>
        </p:nvSpPr>
        <p:spPr>
          <a:xfrm>
            <a:off x="11143128" y="6087035"/>
            <a:ext cx="412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EA3CA60-8761-4E9F-BF39-EEBA39A7BB84}" type="slidenum">
              <a:rPr lang="en-US" sz="1400" b="1" smtClean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/>
              <a:t>‹#›</a:t>
            </a:fld>
            <a:endParaRPr lang="en-US" sz="1400" b="1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119531" y="3515208"/>
            <a:ext cx="5920445" cy="63892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200"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pic>
        <p:nvPicPr>
          <p:cNvPr id="7" name="Picture 6" descr="UAS-interior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59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551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UAS-interio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919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37619"/>
          </a:xfrm>
          <a:prstGeom prst="rect">
            <a:avLst/>
          </a:prstGeo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Cambria" panose="02040503050406030204" pitchFamily="18" charset="0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Cambria" panose="02040503050406030204" pitchFamily="18" charset="0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latin typeface="Cambria" panose="02040503050406030204" pitchFamily="18" charset="0"/>
              </a:defRPr>
            </a:lvl8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marL="2514600" marR="0" lvl="5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Sixth level</a:t>
            </a:r>
          </a:p>
          <a:p>
            <a:pPr marL="2971800" marR="0" lvl="6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Seventh level</a:t>
            </a:r>
          </a:p>
          <a:p>
            <a:pPr marL="3429000" marR="0" lvl="7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Eighth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9B4128-3FE4-CE4C-A544-3E74E00A95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76452" r="74500"/>
          <a:stretch/>
        </p:blipFill>
        <p:spPr>
          <a:xfrm>
            <a:off x="1" y="5871882"/>
            <a:ext cx="1898388" cy="9861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300E06-B5D0-F949-BB17-82D0423DEC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69540" t="38157"/>
          <a:stretch/>
        </p:blipFill>
        <p:spPr>
          <a:xfrm>
            <a:off x="8484524" y="5863244"/>
            <a:ext cx="3713138" cy="10051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3CD47FC-1123-9D42-8D7D-5736A7240E82}"/>
              </a:ext>
            </a:extLst>
          </p:cNvPr>
          <p:cNvSpPr txBox="1"/>
          <p:nvPr userDrawn="1"/>
        </p:nvSpPr>
        <p:spPr>
          <a:xfrm>
            <a:off x="11143128" y="6087035"/>
            <a:ext cx="412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EA3CA60-8761-4E9F-BF39-EEBA39A7BB84}" type="slidenum">
              <a:rPr lang="en-US" sz="1400" b="1" smtClean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/>
              <a:t>‹#›</a:t>
            </a:fld>
            <a:endParaRPr lang="en-US" sz="1400" b="1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685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AS-interio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919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9B4128-3FE4-CE4C-A544-3E74E00A95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76452" r="74500"/>
          <a:stretch/>
        </p:blipFill>
        <p:spPr>
          <a:xfrm>
            <a:off x="1" y="5871882"/>
            <a:ext cx="1898388" cy="9861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300E06-B5D0-F949-BB17-82D0423DEC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69540" t="38157"/>
          <a:stretch/>
        </p:blipFill>
        <p:spPr>
          <a:xfrm>
            <a:off x="8484524" y="5863244"/>
            <a:ext cx="3713138" cy="10051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3CD47FC-1123-9D42-8D7D-5736A7240E82}"/>
              </a:ext>
            </a:extLst>
          </p:cNvPr>
          <p:cNvSpPr txBox="1"/>
          <p:nvPr userDrawn="1"/>
        </p:nvSpPr>
        <p:spPr>
          <a:xfrm>
            <a:off x="11143128" y="6087035"/>
            <a:ext cx="412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EA3CA60-8761-4E9F-BF39-EEBA39A7BB84}" type="slidenum">
              <a:rPr lang="en-US" sz="1400" b="1" smtClean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/>
              <a:t>‹#›</a:t>
            </a:fld>
            <a:endParaRPr lang="en-US" sz="1400" b="1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312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AS-interio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9190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46257"/>
          </a:xfrm>
          <a:prstGeom prst="rect">
            <a:avLst/>
          </a:prstGeo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46257"/>
          </a:xfrm>
          <a:prstGeom prst="rect">
            <a:avLst/>
          </a:prstGeo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A9B4128-3FE4-CE4C-A544-3E74E00A95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76452" r="74500"/>
          <a:stretch/>
        </p:blipFill>
        <p:spPr>
          <a:xfrm>
            <a:off x="1" y="5871882"/>
            <a:ext cx="1898388" cy="9861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4300E06-B5D0-F949-BB17-82D0423DEC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69540" t="38157"/>
          <a:stretch/>
        </p:blipFill>
        <p:spPr>
          <a:xfrm>
            <a:off x="8484524" y="5863244"/>
            <a:ext cx="3713138" cy="100517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3CD47FC-1123-9D42-8D7D-5736A7240E82}"/>
              </a:ext>
            </a:extLst>
          </p:cNvPr>
          <p:cNvSpPr txBox="1"/>
          <p:nvPr userDrawn="1"/>
        </p:nvSpPr>
        <p:spPr>
          <a:xfrm>
            <a:off x="11143128" y="6087035"/>
            <a:ext cx="412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EA3CA60-8761-4E9F-BF39-EEBA39A7BB84}" type="slidenum">
              <a:rPr lang="en-US" sz="1400" b="1" smtClean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/>
              <a:t>‹#›</a:t>
            </a:fld>
            <a:endParaRPr lang="en-US" sz="1400" b="1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914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UAS-interio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9190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66807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mbria" panose="02040503050406030204" pitchFamily="18" charset="0"/>
              </a:defRPr>
            </a:lvl1pPr>
            <a:lvl2pPr>
              <a:defRPr sz="2000">
                <a:latin typeface="Cambria" panose="02040503050406030204" pitchFamily="18" charset="0"/>
              </a:defRPr>
            </a:lvl2pPr>
            <a:lvl3pPr>
              <a:defRPr sz="1800">
                <a:latin typeface="Cambria" panose="02040503050406030204" pitchFamily="18" charset="0"/>
              </a:defRPr>
            </a:lvl3pPr>
            <a:lvl4pPr>
              <a:defRPr sz="1600">
                <a:latin typeface="Cambria" panose="02040503050406030204" pitchFamily="18" charset="0"/>
              </a:defRPr>
            </a:lvl4pPr>
            <a:lvl5pPr>
              <a:defRPr sz="1400"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58169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mbria" panose="02040503050406030204" pitchFamily="18" charset="0"/>
              </a:defRPr>
            </a:lvl1pPr>
            <a:lvl2pPr>
              <a:defRPr sz="2000">
                <a:latin typeface="Cambria" panose="02040503050406030204" pitchFamily="18" charset="0"/>
              </a:defRPr>
            </a:lvl2pPr>
            <a:lvl3pPr>
              <a:defRPr sz="1800">
                <a:latin typeface="Cambria" panose="02040503050406030204" pitchFamily="18" charset="0"/>
              </a:defRPr>
            </a:lvl3pPr>
            <a:lvl4pPr>
              <a:defRPr sz="1600">
                <a:latin typeface="Cambria" panose="02040503050406030204" pitchFamily="18" charset="0"/>
              </a:defRPr>
            </a:lvl4pPr>
            <a:lvl5pPr>
              <a:defRPr sz="1400"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A9B4128-3FE4-CE4C-A544-3E74E00A95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76452" r="74500"/>
          <a:stretch/>
        </p:blipFill>
        <p:spPr>
          <a:xfrm>
            <a:off x="1" y="5871882"/>
            <a:ext cx="1898388" cy="9861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300E06-B5D0-F949-BB17-82D0423DEC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69540" t="38157"/>
          <a:stretch/>
        </p:blipFill>
        <p:spPr>
          <a:xfrm>
            <a:off x="8484524" y="5863244"/>
            <a:ext cx="3713138" cy="100517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3CD47FC-1123-9D42-8D7D-5736A7240E82}"/>
              </a:ext>
            </a:extLst>
          </p:cNvPr>
          <p:cNvSpPr txBox="1"/>
          <p:nvPr userDrawn="1"/>
        </p:nvSpPr>
        <p:spPr>
          <a:xfrm>
            <a:off x="11143128" y="6087035"/>
            <a:ext cx="412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EA3CA60-8761-4E9F-BF39-EEBA39A7BB84}" type="slidenum">
              <a:rPr lang="en-US" sz="1400" b="1" smtClean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/>
              <a:t>‹#›</a:t>
            </a:fld>
            <a:endParaRPr lang="en-US" sz="1400" b="1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282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A9B4128-3FE4-CE4C-A544-3E74E00A95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6452" r="74500"/>
          <a:stretch/>
        </p:blipFill>
        <p:spPr>
          <a:xfrm>
            <a:off x="1" y="5871882"/>
            <a:ext cx="1898388" cy="9861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300E06-B5D0-F949-BB17-82D0423DEC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9540" t="38157"/>
          <a:stretch/>
        </p:blipFill>
        <p:spPr>
          <a:xfrm>
            <a:off x="8484524" y="5863244"/>
            <a:ext cx="3713138" cy="10051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CD47FC-1123-9D42-8D7D-5736A7240E82}"/>
              </a:ext>
            </a:extLst>
          </p:cNvPr>
          <p:cNvSpPr txBox="1"/>
          <p:nvPr userDrawn="1"/>
        </p:nvSpPr>
        <p:spPr>
          <a:xfrm>
            <a:off x="11143128" y="6087035"/>
            <a:ext cx="412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EA3CA60-8761-4E9F-BF39-EEBA39A7BB84}" type="slidenum">
              <a:rPr lang="en-US" sz="1400" b="1" smtClean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/>
              <a:t>‹#›</a:t>
            </a:fld>
            <a:endParaRPr lang="en-US" sz="1400" b="1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23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2"/>
          <p:cNvSpPr txBox="1">
            <a:spLocks/>
          </p:cNvSpPr>
          <p:nvPr userDrawn="1"/>
        </p:nvSpPr>
        <p:spPr>
          <a:xfrm>
            <a:off x="4676791" y="6121581"/>
            <a:ext cx="2838417" cy="3013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/>
              <a:t>UAS Overview</a:t>
            </a:r>
          </a:p>
        </p:txBody>
      </p:sp>
    </p:spTree>
    <p:extLst>
      <p:ext uri="{BB962C8B-B14F-4D97-AF65-F5344CB8AC3E}">
        <p14:creationId xmlns:p14="http://schemas.microsoft.com/office/powerpoint/2010/main" val="76156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82759" y="5264727"/>
            <a:ext cx="3967942" cy="395461"/>
          </a:xfrm>
        </p:spPr>
        <p:txBody>
          <a:bodyPr>
            <a:normAutofit fontScale="90000"/>
          </a:bodyPr>
          <a:lstStyle/>
          <a:p>
            <a:r>
              <a:rPr lang="en-US" dirty="0"/>
              <a:t>FAA–India UAS Meeting under Aviation Cooperation </a:t>
            </a:r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82759" y="5699715"/>
            <a:ext cx="4709241" cy="557650"/>
          </a:xfrm>
        </p:spPr>
        <p:txBody>
          <a:bodyPr>
            <a:noAutofit/>
          </a:bodyPr>
          <a:lstStyle/>
          <a:p>
            <a:r>
              <a:rPr lang="en-US" dirty="0"/>
              <a:t>Bruce </a:t>
            </a:r>
            <a:r>
              <a:rPr lang="en-US" dirty="0" err="1" smtClean="0"/>
              <a:t>DeCleene</a:t>
            </a:r>
            <a:r>
              <a:rPr lang="en-US" dirty="0"/>
              <a:t>, Director</a:t>
            </a:r>
            <a:br>
              <a:rPr lang="en-US" dirty="0"/>
            </a:br>
            <a:r>
              <a:rPr lang="en-US" dirty="0" smtClean="0"/>
              <a:t>FAA Office </a:t>
            </a:r>
            <a:r>
              <a:rPr lang="en-US" dirty="0"/>
              <a:t>of Safety </a:t>
            </a:r>
            <a:r>
              <a:rPr lang="en-US" dirty="0" smtClean="0"/>
              <a:t>Standards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64829" y="6270532"/>
            <a:ext cx="4751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August 24, 2021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611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533" y="186267"/>
            <a:ext cx="9313333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04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072" y="349300"/>
            <a:ext cx="8973312" cy="538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14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894" y="286143"/>
            <a:ext cx="8107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UAS Integration Approach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333" y="-936979"/>
            <a:ext cx="9660467" cy="966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39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177800"/>
            <a:ext cx="10071100" cy="566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29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Mitigation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 rot="5400000">
            <a:off x="-170928" y="2586001"/>
            <a:ext cx="3889714" cy="2642616"/>
          </a:xfrm>
          <a:prstGeom prst="roundRect">
            <a:avLst/>
          </a:prstGeom>
          <a:solidFill>
            <a:srgbClr val="B2CCEC"/>
          </a:solidFill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 rot="5400000">
            <a:off x="1393493" y="1021580"/>
            <a:ext cx="760873" cy="2642616"/>
            <a:chOff x="9799100" y="735908"/>
            <a:chExt cx="2069051" cy="1136554"/>
          </a:xfrm>
          <a:solidFill>
            <a:srgbClr val="9ABCE6"/>
          </a:solidFill>
        </p:grpSpPr>
        <p:sp>
          <p:nvSpPr>
            <p:cNvPr id="10" name="Rounded Rectangle 9"/>
            <p:cNvSpPr/>
            <p:nvPr/>
          </p:nvSpPr>
          <p:spPr bwMode="auto">
            <a:xfrm>
              <a:off x="9799100" y="735908"/>
              <a:ext cx="2069051" cy="1136554"/>
            </a:xfrm>
            <a:prstGeom prst="roundRect">
              <a:avLst/>
            </a:prstGeom>
            <a:grpFill/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11284299" y="735908"/>
              <a:ext cx="583852" cy="1136554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sp>
        <p:nvSpPr>
          <p:cNvPr id="7" name="Oval 6"/>
          <p:cNvSpPr/>
          <p:nvPr/>
        </p:nvSpPr>
        <p:spPr bwMode="auto">
          <a:xfrm rot="5400000">
            <a:off x="1319860" y="2265760"/>
            <a:ext cx="914400" cy="914400"/>
          </a:xfrm>
          <a:prstGeom prst="ellipse">
            <a:avLst/>
          </a:prstGeom>
          <a:solidFill>
            <a:srgbClr val="9ABCE6"/>
          </a:solidFill>
          <a:ln>
            <a:solidFill>
              <a:schemeClr val="bg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5091" y="2456525"/>
            <a:ext cx="46186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2399" y="3239671"/>
            <a:ext cx="2575490" cy="2276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Prevention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700" b="0" i="1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Registration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Education &amp; Outreach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Airspace Restrictions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Pilot Training &amp; Certification 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 rot="5400000">
            <a:off x="2712546" y="2588097"/>
            <a:ext cx="3889715" cy="2638425"/>
          </a:xfrm>
          <a:prstGeom prst="roundRect">
            <a:avLst/>
          </a:prstGeom>
          <a:solidFill>
            <a:srgbClr val="80ABE0"/>
          </a:solidFill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4276968" y="1023676"/>
            <a:ext cx="760873" cy="2638425"/>
            <a:chOff x="9799100" y="735908"/>
            <a:chExt cx="2069051" cy="1136554"/>
          </a:xfrm>
          <a:solidFill>
            <a:srgbClr val="9ABCE6"/>
          </a:solidFill>
        </p:grpSpPr>
        <p:sp>
          <p:nvSpPr>
            <p:cNvPr id="18" name="Rounded Rectangle 17"/>
            <p:cNvSpPr/>
            <p:nvPr/>
          </p:nvSpPr>
          <p:spPr bwMode="auto">
            <a:xfrm>
              <a:off x="9799100" y="735908"/>
              <a:ext cx="2069051" cy="1136554"/>
            </a:xfrm>
            <a:prstGeom prst="roundRect">
              <a:avLst/>
            </a:prstGeom>
            <a:solidFill>
              <a:srgbClr val="5B93D7"/>
            </a:solidFill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11284299" y="735908"/>
              <a:ext cx="583852" cy="1136554"/>
            </a:xfrm>
            <a:prstGeom prst="rect">
              <a:avLst/>
            </a:prstGeom>
            <a:solidFill>
              <a:srgbClr val="5B93D7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sp>
        <p:nvSpPr>
          <p:cNvPr id="15" name="Oval 14"/>
          <p:cNvSpPr/>
          <p:nvPr/>
        </p:nvSpPr>
        <p:spPr bwMode="auto">
          <a:xfrm rot="5400000">
            <a:off x="4202605" y="2265760"/>
            <a:ext cx="914400" cy="914400"/>
          </a:xfrm>
          <a:prstGeom prst="ellipse">
            <a:avLst/>
          </a:prstGeom>
          <a:solidFill>
            <a:srgbClr val="5B93D7"/>
          </a:solidFill>
          <a:ln>
            <a:solidFill>
              <a:schemeClr val="bg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23066" y="2456525"/>
            <a:ext cx="46113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67921" y="3239672"/>
            <a:ext cx="257140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Deterrence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700" b="0" i="1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Law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Enforcement (LE) 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Support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Incident Reporting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Enforcement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 rot="5400000">
            <a:off x="5593928" y="2588098"/>
            <a:ext cx="3889718" cy="2638425"/>
          </a:xfrm>
          <a:prstGeom prst="roundRect">
            <a:avLst/>
          </a:prstGeom>
          <a:solidFill>
            <a:srgbClr val="4785D1"/>
          </a:solidFill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pSp>
        <p:nvGrpSpPr>
          <p:cNvPr id="22" name="Group 21"/>
          <p:cNvGrpSpPr/>
          <p:nvPr/>
        </p:nvGrpSpPr>
        <p:grpSpPr>
          <a:xfrm rot="5400000">
            <a:off x="7158351" y="1023675"/>
            <a:ext cx="760873" cy="2638425"/>
            <a:chOff x="9799100" y="735908"/>
            <a:chExt cx="2069051" cy="1136554"/>
          </a:xfrm>
          <a:solidFill>
            <a:srgbClr val="9ABCE6"/>
          </a:solidFill>
        </p:grpSpPr>
        <p:sp>
          <p:nvSpPr>
            <p:cNvPr id="26" name="Rounded Rectangle 25"/>
            <p:cNvSpPr/>
            <p:nvPr/>
          </p:nvSpPr>
          <p:spPr bwMode="auto">
            <a:xfrm>
              <a:off x="9799100" y="735908"/>
              <a:ext cx="2069051" cy="1136554"/>
            </a:xfrm>
            <a:prstGeom prst="roundRect">
              <a:avLst/>
            </a:prstGeom>
            <a:solidFill>
              <a:srgbClr val="2962A7"/>
            </a:solidFill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11284299" y="735908"/>
              <a:ext cx="583852" cy="1136554"/>
            </a:xfrm>
            <a:prstGeom prst="rect">
              <a:avLst/>
            </a:prstGeom>
            <a:solidFill>
              <a:srgbClr val="2962A7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sp>
        <p:nvSpPr>
          <p:cNvPr id="23" name="Oval 22"/>
          <p:cNvSpPr/>
          <p:nvPr/>
        </p:nvSpPr>
        <p:spPr bwMode="auto">
          <a:xfrm rot="5400000">
            <a:off x="7083987" y="2265760"/>
            <a:ext cx="914400" cy="914400"/>
          </a:xfrm>
          <a:prstGeom prst="ellipse">
            <a:avLst/>
          </a:prstGeom>
          <a:solidFill>
            <a:srgbClr val="2962A7"/>
          </a:solidFill>
          <a:ln>
            <a:solidFill>
              <a:schemeClr val="bg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04448" y="2456525"/>
            <a:ext cx="46113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49305" y="3239671"/>
            <a:ext cx="25714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Detection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700" b="0" i="1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Remote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Identification </a:t>
            </a: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UAS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Detection Systems</a:t>
            </a:r>
          </a:p>
        </p:txBody>
      </p:sp>
      <p:sp>
        <p:nvSpPr>
          <p:cNvPr id="29" name="Rounded Rectangle 28"/>
          <p:cNvSpPr/>
          <p:nvPr/>
        </p:nvSpPr>
        <p:spPr bwMode="auto">
          <a:xfrm rot="5400000">
            <a:off x="8475309" y="2588098"/>
            <a:ext cx="3889718" cy="2638425"/>
          </a:xfrm>
          <a:prstGeom prst="roundRect">
            <a:avLst/>
          </a:prstGeom>
          <a:solidFill>
            <a:srgbClr val="204D84"/>
          </a:solidFill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 rot="5400000">
            <a:off x="10039732" y="1023675"/>
            <a:ext cx="760873" cy="2638425"/>
            <a:chOff x="9799100" y="735908"/>
            <a:chExt cx="2069051" cy="1136554"/>
          </a:xfrm>
          <a:solidFill>
            <a:srgbClr val="9ABCE6"/>
          </a:solidFill>
        </p:grpSpPr>
        <p:sp>
          <p:nvSpPr>
            <p:cNvPr id="34" name="Rounded Rectangle 33"/>
            <p:cNvSpPr/>
            <p:nvPr/>
          </p:nvSpPr>
          <p:spPr bwMode="auto">
            <a:xfrm>
              <a:off x="9799100" y="735908"/>
              <a:ext cx="2069051" cy="1136554"/>
            </a:xfrm>
            <a:prstGeom prst="roundRect">
              <a:avLst/>
            </a:prstGeom>
            <a:solidFill>
              <a:srgbClr val="17375E"/>
            </a:solidFill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11284299" y="735908"/>
              <a:ext cx="583852" cy="1136554"/>
            </a:xfrm>
            <a:prstGeom prst="rect">
              <a:avLst/>
            </a:prstGeom>
            <a:solidFill>
              <a:srgbClr val="17375E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sp>
        <p:nvSpPr>
          <p:cNvPr id="31" name="Oval 30"/>
          <p:cNvSpPr/>
          <p:nvPr/>
        </p:nvSpPr>
        <p:spPr bwMode="auto">
          <a:xfrm rot="5400000">
            <a:off x="9965368" y="2265760"/>
            <a:ext cx="914400" cy="914400"/>
          </a:xfrm>
          <a:prstGeom prst="ellipse">
            <a:avLst/>
          </a:prstGeom>
          <a:solidFill>
            <a:srgbClr val="17375E"/>
          </a:solidFill>
          <a:ln>
            <a:solidFill>
              <a:schemeClr val="bg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185829" y="2456525"/>
            <a:ext cx="46113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130686" y="3239671"/>
            <a:ext cx="25714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Response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700" b="0" i="1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LE Response </a:t>
            </a: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UAS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Mitigation Systems </a:t>
            </a:r>
          </a:p>
        </p:txBody>
      </p:sp>
      <p:sp>
        <p:nvSpPr>
          <p:cNvPr id="36" name="Right Arrow 35"/>
          <p:cNvSpPr/>
          <p:nvPr/>
        </p:nvSpPr>
        <p:spPr bwMode="auto">
          <a:xfrm>
            <a:off x="482399" y="1525954"/>
            <a:ext cx="10729912" cy="368950"/>
          </a:xfrm>
          <a:prstGeom prst="rightArrow">
            <a:avLst>
              <a:gd name="adj1" fmla="val 39673"/>
              <a:gd name="adj2" fmla="val 50000"/>
            </a:avLst>
          </a:prstGeom>
          <a:solidFill>
            <a:srgbClr val="1D2F68"/>
          </a:solidFill>
          <a:ln w="57150"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09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Public-Private Partnerships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65" y="1886990"/>
            <a:ext cx="11035863" cy="4475310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pPr lvl="1"/>
            <a:r>
              <a:rPr lang="en-US" sz="2000" dirty="0"/>
              <a:t>Low Altitude Authorization and Notification Capability (LAANC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/>
              <a:t>UAS Integrated Pilot </a:t>
            </a:r>
            <a:r>
              <a:rPr lang="en-US" sz="2000" dirty="0" smtClean="0"/>
              <a:t>Program (IPP) </a:t>
            </a:r>
            <a:endParaRPr lang="en-US" sz="2000" dirty="0"/>
          </a:p>
          <a:p>
            <a:pPr lvl="1"/>
            <a:r>
              <a:rPr lang="en-US" sz="2000" dirty="0" smtClean="0"/>
              <a:t>BEYOND </a:t>
            </a:r>
          </a:p>
          <a:p>
            <a:pPr lvl="1"/>
            <a:r>
              <a:rPr lang="en-US" sz="2000" dirty="0" smtClean="0"/>
              <a:t>Partnerships for Safety Plans Program </a:t>
            </a:r>
          </a:p>
          <a:p>
            <a:pPr lvl="1"/>
            <a:r>
              <a:rPr lang="en-US" sz="2000" dirty="0" smtClean="0"/>
              <a:t>UTM Partnership Program</a:t>
            </a:r>
          </a:p>
          <a:p>
            <a:pPr lvl="1"/>
            <a:r>
              <a:rPr lang="en-US" sz="2000" dirty="0" smtClean="0"/>
              <a:t>UAS Safety Team</a:t>
            </a:r>
          </a:p>
          <a:p>
            <a:pPr lvl="1"/>
            <a:r>
              <a:rPr lang="en-US" sz="2000" dirty="0"/>
              <a:t>Drone Advisory Committee</a:t>
            </a:r>
          </a:p>
          <a:p>
            <a:pPr lvl="1"/>
            <a:r>
              <a:rPr lang="en-US" sz="2000" dirty="0"/>
              <a:t>FAA UAS </a:t>
            </a:r>
            <a:r>
              <a:rPr lang="en-US" sz="2000" dirty="0" smtClean="0"/>
              <a:t>Symposium, Episode </a:t>
            </a:r>
            <a:r>
              <a:rPr lang="en-US" sz="2000" dirty="0"/>
              <a:t>IV, September 14-15, </a:t>
            </a:r>
            <a:r>
              <a:rPr lang="en-US" sz="2000" dirty="0" smtClean="0"/>
              <a:t>2021</a:t>
            </a:r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30" y="1818982"/>
            <a:ext cx="2474830" cy="18561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754534" y="3814712"/>
            <a:ext cx="2515001" cy="18862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647" y="2721566"/>
            <a:ext cx="2828262" cy="225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55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Aerial Mobility (AAM)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Includes use cases not specific to operations in </a:t>
            </a:r>
          </a:p>
          <a:p>
            <a:pPr marL="233363" indent="0">
              <a:buNone/>
            </a:pPr>
            <a:r>
              <a:rPr lang="en-US" sz="2400" b="1" dirty="0" smtClean="0"/>
              <a:t>urban </a:t>
            </a:r>
            <a:r>
              <a:rPr lang="en-US" sz="2400" b="1" dirty="0"/>
              <a:t>environments</a:t>
            </a:r>
          </a:p>
          <a:p>
            <a:pPr marL="742950" lvl="1" indent="-342900"/>
            <a:r>
              <a:rPr lang="en-US" sz="2000" dirty="0" smtClean="0"/>
              <a:t>Commercial </a:t>
            </a:r>
            <a:r>
              <a:rPr lang="en-US" sz="2000" dirty="0"/>
              <a:t>Inter-city (Longer Range/Thin Haul)</a:t>
            </a:r>
          </a:p>
          <a:p>
            <a:pPr marL="742950" lvl="1" indent="-342900"/>
            <a:r>
              <a:rPr lang="en-US" sz="2000" dirty="0" smtClean="0"/>
              <a:t>Cargo </a:t>
            </a:r>
            <a:r>
              <a:rPr lang="en-US" sz="2000" dirty="0"/>
              <a:t>Delivery</a:t>
            </a:r>
          </a:p>
          <a:p>
            <a:pPr marL="742950" lvl="1" indent="-342900"/>
            <a:r>
              <a:rPr lang="en-US" sz="2000" dirty="0" smtClean="0"/>
              <a:t>Public </a:t>
            </a:r>
            <a:r>
              <a:rPr lang="en-US" sz="2000" dirty="0"/>
              <a:t>Services</a:t>
            </a:r>
          </a:p>
          <a:p>
            <a:pPr marL="742950" lvl="1" indent="-342900"/>
            <a:r>
              <a:rPr lang="en-US" sz="2000" dirty="0" smtClean="0"/>
              <a:t>Private </a:t>
            </a:r>
            <a:r>
              <a:rPr lang="en-US" sz="2000" dirty="0"/>
              <a:t>/ Recreational </a:t>
            </a:r>
            <a:r>
              <a:rPr lang="en-US" sz="2000" dirty="0" smtClean="0"/>
              <a:t>Vehicles</a:t>
            </a:r>
          </a:p>
          <a:p>
            <a:r>
              <a:rPr lang="en-US" sz="2400" b="1" dirty="0"/>
              <a:t>AAM concepts possess common characteristics</a:t>
            </a:r>
            <a:endParaRPr lang="en-US" sz="2400" dirty="0"/>
          </a:p>
          <a:p>
            <a:pPr lvl="1"/>
            <a:r>
              <a:rPr lang="en-US" sz="2000" dirty="0" smtClean="0"/>
              <a:t>Similar </a:t>
            </a:r>
            <a:r>
              <a:rPr lang="en-US" sz="2000" dirty="0"/>
              <a:t>technologies (automation, </a:t>
            </a:r>
            <a:endParaRPr lang="en-US" sz="2000" dirty="0" smtClean="0"/>
          </a:p>
          <a:p>
            <a:pPr marL="690563" lvl="1" indent="0">
              <a:buNone/>
            </a:pPr>
            <a:r>
              <a:rPr lang="en-US" sz="2000" dirty="0" smtClean="0"/>
              <a:t>electrified/hybrid </a:t>
            </a:r>
            <a:r>
              <a:rPr lang="en-US" sz="2000" dirty="0"/>
              <a:t>vehicles)</a:t>
            </a:r>
          </a:p>
          <a:p>
            <a:pPr lvl="1"/>
            <a:r>
              <a:rPr lang="en-US" sz="2000" dirty="0" smtClean="0"/>
              <a:t>UTM-inspired </a:t>
            </a:r>
            <a:r>
              <a:rPr lang="en-US" sz="2000" dirty="0"/>
              <a:t>Air Traffic Management (ATM) systems</a:t>
            </a:r>
          </a:p>
          <a:p>
            <a:pPr lvl="1"/>
            <a:r>
              <a:rPr lang="en-US" sz="2000" dirty="0" smtClean="0"/>
              <a:t>Many </a:t>
            </a:r>
            <a:r>
              <a:rPr lang="en-US" sz="2000" dirty="0"/>
              <a:t>of the same challenges</a:t>
            </a:r>
          </a:p>
          <a:p>
            <a:pPr marL="285750" indent="-342900"/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438B1A-AF1B-4C8B-993E-1BADE62A245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628230" y="1730708"/>
            <a:ext cx="2295207" cy="13075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7682472" y="2723799"/>
            <a:ext cx="2295206" cy="13543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bject 4"/>
          <p:cNvSpPr/>
          <p:nvPr/>
        </p:nvSpPr>
        <p:spPr>
          <a:xfrm>
            <a:off x="7884489" y="4644954"/>
            <a:ext cx="2295207" cy="9944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bject 12"/>
          <p:cNvSpPr/>
          <p:nvPr/>
        </p:nvSpPr>
        <p:spPr>
          <a:xfrm>
            <a:off x="9645373" y="3683585"/>
            <a:ext cx="2278064" cy="13876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5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International Partnerships &amp; </a:t>
            </a:r>
            <a:r>
              <a:rPr lang="en-US" sz="4000" dirty="0" smtClean="0"/>
              <a:t>Harmonization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703" y="1690688"/>
            <a:ext cx="11035863" cy="467161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UAS Integration is a GLOBAL Challenge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Currently working with </a:t>
            </a:r>
            <a:r>
              <a:rPr lang="en-US" sz="2400" dirty="0" smtClean="0"/>
              <a:t>several </a:t>
            </a:r>
            <a:r>
              <a:rPr lang="en-US" sz="2400" dirty="0"/>
              <a:t>international </a:t>
            </a:r>
            <a:r>
              <a:rPr lang="en-US" sz="2400" dirty="0" smtClean="0"/>
              <a:t>organizations, including:</a:t>
            </a:r>
            <a:endParaRPr lang="en-US" sz="24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/>
              <a:t>International Civil Aviation Organization (ICAO)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/>
              <a:t>Joint Authorities for Rulemaking on Unmanned Systems (JARUS)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/>
              <a:t>Radio Technical Commission for Aeronautics (RTCA) &amp; European Organization for Civil Aviation Equipment (EUROCAE)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/>
              <a:t>American Society for Testing and Materials (ASTM) International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/>
              <a:t>American National Standards Institute (ANSI)/International Organization for Standardization (ISO)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/>
              <a:t>Civil Air Navigation Services Organization (CANSO)</a:t>
            </a:r>
          </a:p>
        </p:txBody>
      </p:sp>
    </p:spTree>
    <p:extLst>
      <p:ext uri="{BB962C8B-B14F-4D97-AF65-F5344CB8AC3E}">
        <p14:creationId xmlns:p14="http://schemas.microsoft.com/office/powerpoint/2010/main" val="259857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C3FFBB2D66ED4EB6949DF71F814434" ma:contentTypeVersion="12" ma:contentTypeDescription="Create a new document." ma:contentTypeScope="" ma:versionID="1b4f176b5d0b4afe2c31e55131617cfa">
  <xsd:schema xmlns:xsd="http://www.w3.org/2001/XMLSchema" xmlns:xs="http://www.w3.org/2001/XMLSchema" xmlns:p="http://schemas.microsoft.com/office/2006/metadata/properties" xmlns:ns3="71f32d46-6d44-42df-9bf9-b69fba183449" xmlns:ns4="e4df6fb9-7f5d-4876-9a99-8ab4fa680755" targetNamespace="http://schemas.microsoft.com/office/2006/metadata/properties" ma:root="true" ma:fieldsID="0ec1f610a083ee7ab8441471ba6747a8" ns3:_="" ns4:_="">
    <xsd:import namespace="71f32d46-6d44-42df-9bf9-b69fba183449"/>
    <xsd:import namespace="e4df6fb9-7f5d-4876-9a99-8ab4fa68075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f32d46-6d44-42df-9bf9-b69fba1834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df6fb9-7f5d-4876-9a99-8ab4fa68075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D6431DD-E785-417E-9DEB-96453C60BA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f32d46-6d44-42df-9bf9-b69fba183449"/>
    <ds:schemaRef ds:uri="e4df6fb9-7f5d-4876-9a99-8ab4fa6807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4E96D4-E0B1-468B-9213-A455117234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0B33AB-541C-4AE4-A250-FBAC1CE2509E}">
  <ds:schemaRefs>
    <ds:schemaRef ds:uri="e4df6fb9-7f5d-4876-9a99-8ab4fa680755"/>
    <ds:schemaRef ds:uri="http://purl.org/dc/terms/"/>
    <ds:schemaRef ds:uri="71f32d46-6d44-42df-9bf9-b69fba183449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1050</TotalTime>
  <Words>258</Words>
  <Application>Microsoft Office PowerPoint</Application>
  <PresentationFormat>Widescreen</PresentationFormat>
  <Paragraphs>67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Cambria</vt:lpstr>
      <vt:lpstr>Courier New</vt:lpstr>
      <vt:lpstr>Helvetica Neue</vt:lpstr>
      <vt:lpstr>Wingdings</vt:lpstr>
      <vt:lpstr>1_Office Theme</vt:lpstr>
      <vt:lpstr>FAA–India UAS Meeting under Aviation Cooperation Program</vt:lpstr>
      <vt:lpstr>PowerPoint Presentation</vt:lpstr>
      <vt:lpstr>PowerPoint Presentation</vt:lpstr>
      <vt:lpstr>PowerPoint Presentation</vt:lpstr>
      <vt:lpstr>PowerPoint Presentation</vt:lpstr>
      <vt:lpstr>Risk Mitigation</vt:lpstr>
      <vt:lpstr>Public-Private Partnerships</vt:lpstr>
      <vt:lpstr>Advanced Aerial Mobility (AAM)</vt:lpstr>
      <vt:lpstr>International Partnerships &amp; Harmonization </vt:lpstr>
    </vt:vector>
  </TitlesOfParts>
  <Company>FAA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McCrabb, Michael H (FAA)</dc:creator>
  <cp:lastModifiedBy>Brooks, Deandra (FAA)</cp:lastModifiedBy>
  <cp:revision>13</cp:revision>
  <dcterms:created xsi:type="dcterms:W3CDTF">2021-08-16T17:57:24Z</dcterms:created>
  <dcterms:modified xsi:type="dcterms:W3CDTF">2021-08-20T20:37:04Z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0x010100FCC3FFBB2D66ED4EB6949DF71F814434</vt:lpwstr>
  </property>
</Properties>
</file>