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6" r:id="rId3"/>
    <p:sldId id="264" r:id="rId4"/>
    <p:sldId id="268" r:id="rId5"/>
    <p:sldId id="258" r:id="rId6"/>
    <p:sldId id="271" r:id="rId7"/>
    <p:sldId id="256" r:id="rId8"/>
    <p:sldId id="260" r:id="rId9"/>
    <p:sldId id="265" r:id="rId10"/>
    <p:sldId id="269" r:id="rId11"/>
    <p:sldId id="262" r:id="rId12"/>
    <p:sldId id="27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3B7A1-2CA6-40C5-A697-9BC0A96FD001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AA71-F7C7-422C-8A44-06D7D2C4E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38E80-8106-40F2-A52A-54F9FC0CF7B3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3B702-E49F-41EC-B338-F71E435D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0763-70CD-4CAE-AA2D-5711FED5B919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F881-14D7-4483-92D8-B42BCFF20E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5F85C-3804-4790-8274-99AEFD160B9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975267"/>
          </a:xfrm>
          <a:ln/>
        </p:spPr>
        <p:txBody>
          <a:bodyPr lIns="0" tIns="0" rIns="0" bIns="0" anchorCtr="0">
            <a:spAutoFit/>
          </a:bodyPr>
          <a:lstStyle/>
          <a:p>
            <a:pPr algn="ctr" defTabSz="457200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</a:rPr>
              <a:t>SEPARATE PROCEDURES AND ROUTES FOR GENERAL AVIATION</a:t>
            </a:r>
            <a:endParaRPr lang="en-GB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18063" y="4410075"/>
            <a:ext cx="244475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>
              <a:lnSpc>
                <a:spcPct val="66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411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DIRECTORATE OF AIR TRAFFIC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K Jain, GM (ATM)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991600" cy="6248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pPr algn="l"/>
            <a:r>
              <a:rPr lang="en-US" dirty="0" smtClean="0"/>
              <a:t>         </a:t>
            </a:r>
            <a:r>
              <a:rPr lang="en-US" sz="5100" dirty="0" smtClean="0"/>
              <a:t>AAI  UPCOMING INITIATIVES</a:t>
            </a:r>
          </a:p>
          <a:p>
            <a:pPr algn="l"/>
            <a:endParaRPr lang="en-US" sz="5100" dirty="0" smtClean="0"/>
          </a:p>
          <a:p>
            <a:pPr marL="0" lvl="1" algn="l">
              <a:buFontTx/>
              <a:buChar char="-"/>
            </a:pPr>
            <a:r>
              <a:rPr lang="en-US" dirty="0" smtClean="0"/>
              <a:t>         -   </a:t>
            </a:r>
            <a:r>
              <a:rPr lang="en-US" sz="2900" dirty="0" smtClean="0"/>
              <a:t>Air Traffic Flow Management ( Dec 2012)</a:t>
            </a:r>
          </a:p>
          <a:p>
            <a:pPr marL="0" lvl="1" algn="l">
              <a:buFontTx/>
              <a:buChar char="-"/>
            </a:pPr>
            <a:endParaRPr lang="en-US" sz="2900" dirty="0" smtClean="0"/>
          </a:p>
          <a:p>
            <a:pPr marL="0" lvl="1" algn="l">
              <a:buFontTx/>
              <a:buChar char="-"/>
            </a:pPr>
            <a:r>
              <a:rPr lang="en-US" sz="2900" dirty="0" smtClean="0"/>
              <a:t>         - PBN SIDs and STARs at all major airports</a:t>
            </a:r>
          </a:p>
          <a:p>
            <a:pPr marL="0" lvl="1" algn="l">
              <a:buFontTx/>
              <a:buChar char="-"/>
            </a:pPr>
            <a:endParaRPr lang="en-US" sz="2900" dirty="0" smtClean="0"/>
          </a:p>
          <a:p>
            <a:pPr marL="0" lvl="1" algn="l">
              <a:buFontTx/>
              <a:buChar char="-"/>
            </a:pPr>
            <a:r>
              <a:rPr lang="en-US" sz="2900" dirty="0" smtClean="0"/>
              <a:t>         - Automation of ATC system at 38 Airports ( June 2012)</a:t>
            </a:r>
          </a:p>
          <a:p>
            <a:pPr marL="0" lvl="1" algn="l">
              <a:buFontTx/>
              <a:buChar char="-"/>
            </a:pPr>
            <a:endParaRPr lang="en-US" sz="2900" dirty="0" smtClean="0"/>
          </a:p>
          <a:p>
            <a:pPr marL="0" lvl="1" algn="l">
              <a:buFontTx/>
              <a:buChar char="-"/>
            </a:pPr>
            <a:r>
              <a:rPr lang="en-US" sz="2900" dirty="0" smtClean="0"/>
              <a:t>        - Satellite Based Augmentation System (SBAS) – GAGAN</a:t>
            </a:r>
          </a:p>
          <a:p>
            <a:pPr marL="0" lvl="1" algn="l"/>
            <a:r>
              <a:rPr lang="en-US" sz="2900" dirty="0" smtClean="0"/>
              <a:t>                                                                               ( June 2013)</a:t>
            </a:r>
          </a:p>
          <a:p>
            <a:pPr marL="0" lvl="1" algn="l">
              <a:buFontTx/>
              <a:buChar char="-"/>
            </a:pPr>
            <a:r>
              <a:rPr lang="en-US" sz="2900" dirty="0" smtClean="0"/>
              <a:t>         - Clearance Delivery through Data Link</a:t>
            </a:r>
          </a:p>
          <a:p>
            <a:pPr marL="0" lvl="1" algn="l">
              <a:buFontTx/>
              <a:buChar char="-"/>
            </a:pPr>
            <a:r>
              <a:rPr lang="en-US" sz="2900" dirty="0" smtClean="0"/>
              <a:t> </a:t>
            </a:r>
          </a:p>
          <a:p>
            <a:pPr marL="0" lvl="1" algn="l">
              <a:buFontTx/>
              <a:buChar char="-"/>
            </a:pPr>
            <a:r>
              <a:rPr lang="en-US" sz="2900" dirty="0" smtClean="0"/>
              <a:t>        - Integration of Radars </a:t>
            </a:r>
          </a:p>
          <a:p>
            <a:pPr marL="0" lvl="1" algn="l">
              <a:buFontTx/>
              <a:buChar char="-"/>
            </a:pPr>
            <a:endParaRPr lang="en-US" sz="2900" dirty="0" smtClean="0"/>
          </a:p>
          <a:p>
            <a:pPr marL="0" lvl="1" algn="l">
              <a:buFontTx/>
              <a:buChar char="-"/>
            </a:pPr>
            <a:r>
              <a:rPr lang="en-US" sz="2900" dirty="0" smtClean="0"/>
              <a:t>        - ADS(B) at 14 locations to cover Radar Gaps.</a:t>
            </a:r>
          </a:p>
          <a:p>
            <a:pPr marL="0" lvl="1" algn="l">
              <a:buFontTx/>
              <a:buChar char="-"/>
            </a:pPr>
            <a:endParaRPr lang="en-US" sz="2900" dirty="0" smtClean="0"/>
          </a:p>
          <a:p>
            <a:pPr marL="0" lvl="1" algn="l">
              <a:buFontTx/>
              <a:buChar char="-"/>
            </a:pPr>
            <a:r>
              <a:rPr lang="en-US" sz="2900" dirty="0" smtClean="0"/>
              <a:t>        - RNAV 5 routes, First route will be between Delhi and Mumbai. </a:t>
            </a:r>
          </a:p>
          <a:p>
            <a:pPr marL="0" lvl="1" algn="l">
              <a:buFontTx/>
              <a:buChar char="-"/>
            </a:pPr>
            <a:endParaRPr lang="en-US" sz="2900" dirty="0" smtClean="0"/>
          </a:p>
          <a:p>
            <a:pPr marL="0" lvl="1" algn="l">
              <a:buFontTx/>
              <a:buChar char="-"/>
            </a:pPr>
            <a:r>
              <a:rPr lang="en-US" sz="2900" dirty="0" smtClean="0"/>
              <a:t>       - Merging of Area Control Centers and Harmonization of Upper air space </a:t>
            </a:r>
          </a:p>
          <a:p>
            <a:pPr marL="0" lvl="1" algn="l">
              <a:buFontTx/>
              <a:buChar char="-"/>
            </a:pPr>
            <a:r>
              <a:rPr lang="en-US" sz="2900" dirty="0" smtClean="0"/>
              <a:t> </a:t>
            </a:r>
          </a:p>
          <a:p>
            <a:pPr algn="l"/>
            <a:endParaRPr lang="en-US" sz="2900" dirty="0" smtClean="0"/>
          </a:p>
          <a:p>
            <a:pPr algn="l"/>
            <a:r>
              <a:rPr lang="en-US" sz="2900" dirty="0" smtClean="0"/>
              <a:t>                   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0000"/>
                </a:solidFill>
              </a:rPr>
              <a:t>AIRPORTS AUTHORITY OF INDIA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9D5057-66AC-4F6A-8434-C0C7A3693D23}" type="slidenum">
              <a:rPr lang="en-US" smtClean="0">
                <a:solidFill>
                  <a:srgbClr val="FF0000"/>
                </a:solidFill>
              </a:rPr>
              <a:pPr/>
              <a:t>11</a:t>
            </a:fld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305800" cy="5257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pPr algn="l"/>
            <a:r>
              <a:rPr lang="en-US" dirty="0" smtClean="0"/>
              <a:t>    </a:t>
            </a:r>
            <a:r>
              <a:rPr lang="en-US" sz="5100" dirty="0" smtClean="0"/>
              <a:t> </a:t>
            </a:r>
            <a:r>
              <a:rPr lang="en-US" sz="4300" dirty="0" smtClean="0"/>
              <a:t>General Aviation Operators </a:t>
            </a:r>
            <a:endParaRPr lang="en-US" sz="4300" dirty="0" smtClean="0"/>
          </a:p>
          <a:p>
            <a:pPr algn="l"/>
            <a:endParaRPr lang="en-US" sz="4300" dirty="0" smtClean="0"/>
          </a:p>
          <a:p>
            <a:pPr algn="l">
              <a:buFont typeface="Arial" pitchFamily="34" charset="0"/>
              <a:buChar char="•"/>
            </a:pPr>
            <a:r>
              <a:rPr lang="en-US" sz="4300" dirty="0" smtClean="0"/>
              <a:t>To </a:t>
            </a:r>
            <a:r>
              <a:rPr lang="en-US" sz="4300" dirty="0" smtClean="0"/>
              <a:t>upgrade </a:t>
            </a:r>
            <a:r>
              <a:rPr lang="en-US" sz="4300" dirty="0" smtClean="0"/>
              <a:t>their aircraft </a:t>
            </a:r>
            <a:r>
              <a:rPr lang="en-US" sz="4300" dirty="0" smtClean="0"/>
              <a:t>equipage</a:t>
            </a:r>
          </a:p>
          <a:p>
            <a:pPr algn="l">
              <a:buFont typeface="Arial" pitchFamily="34" charset="0"/>
              <a:buChar char="•"/>
            </a:pPr>
            <a:r>
              <a:rPr lang="en-US" sz="43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4300" dirty="0" smtClean="0"/>
              <a:t>To </a:t>
            </a:r>
            <a:r>
              <a:rPr lang="en-US" sz="4300" smtClean="0"/>
              <a:t>train pilots</a:t>
            </a:r>
          </a:p>
          <a:p>
            <a:pPr algn="l">
              <a:buFont typeface="Arial" pitchFamily="34" charset="0"/>
              <a:buChar char="•"/>
            </a:pPr>
            <a:endParaRPr lang="en-US" sz="4300" dirty="0" smtClean="0"/>
          </a:p>
          <a:p>
            <a:pPr algn="l">
              <a:buFont typeface="Arial" pitchFamily="34" charset="0"/>
              <a:buChar char="•"/>
            </a:pPr>
            <a:r>
              <a:rPr lang="en-US" sz="4300" dirty="0" smtClean="0"/>
              <a:t>Get approval to fly RNAV procedures / routes.</a:t>
            </a:r>
          </a:p>
          <a:p>
            <a:pPr algn="l"/>
            <a:endParaRPr lang="en-US" sz="4300" dirty="0" smtClean="0"/>
          </a:p>
          <a:p>
            <a:pPr algn="l"/>
            <a:r>
              <a:rPr lang="en-US" sz="4300" dirty="0" smtClean="0"/>
              <a:t>to </a:t>
            </a:r>
            <a:r>
              <a:rPr lang="en-US" sz="4300" dirty="0" smtClean="0"/>
              <a:t>take full advantage of  AAI initiatives.  </a:t>
            </a:r>
          </a:p>
          <a:p>
            <a:pPr algn="l"/>
            <a:endParaRPr lang="en-US" sz="5100" dirty="0" smtClean="0"/>
          </a:p>
          <a:p>
            <a:pPr algn="l"/>
            <a:r>
              <a:rPr lang="en-US" sz="5100" dirty="0" smtClean="0"/>
              <a:t>      </a:t>
            </a:r>
            <a:endParaRPr lang="en-US" dirty="0" smtClean="0"/>
          </a:p>
          <a:p>
            <a:pPr algn="l"/>
            <a:r>
              <a:rPr lang="en-US" dirty="0" smtClean="0"/>
              <a:t>                   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675" r="2650"/>
          <a:stretch>
            <a:fillRect/>
          </a:stretch>
        </p:blipFill>
        <p:spPr>
          <a:xfrm>
            <a:off x="-44450" y="0"/>
            <a:ext cx="9199563" cy="6858000"/>
          </a:xfrm>
          <a:noFill/>
        </p:spPr>
      </p:pic>
      <p:sp>
        <p:nvSpPr>
          <p:cNvPr id="2457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447800"/>
            <a:ext cx="8229600" cy="2590800"/>
          </a:xfrm>
        </p:spPr>
        <p:txBody>
          <a:bodyPr/>
          <a:lstStyle/>
          <a:p>
            <a:pPr algn="ctr" eaLnBrk="1" hangingPunct="1"/>
            <a:r>
              <a:rPr lang="en-US" sz="8000" smtClean="0">
                <a:solidFill>
                  <a:srgbClr val="002060"/>
                </a:solidFill>
                <a:latin typeface="Cambria" pitchFamily="18" charset="0"/>
              </a:rPr>
              <a:t>Thank you for your attention</a:t>
            </a:r>
            <a:endParaRPr lang="en-US" sz="8000" smtClean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AIRPORTS AUTHORITY OF INDIA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E10B2-536D-4972-B388-3D77B0E193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7543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lvl="4"/>
            <a:endParaRPr lang="en-US" dirty="0">
              <a:solidFill>
                <a:srgbClr val="FFFF00"/>
              </a:solidFill>
            </a:endParaRPr>
          </a:p>
          <a:p>
            <a:pPr lvl="4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33400"/>
            <a:ext cx="3733800" cy="6755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AAI manages -   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126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airports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Airports</a:t>
            </a:r>
          </a:p>
          <a:p>
            <a:pPr lvl="2"/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[ 8 AAI &amp; 6 JV]</a:t>
            </a:r>
          </a:p>
          <a:p>
            <a:pPr lvl="2"/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Custom Airports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[7 AAI &amp; 2 CE]</a:t>
            </a:r>
          </a:p>
          <a:p>
            <a:pPr lvl="1"/>
            <a:endParaRPr lang="en-US" sz="1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85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Domestic Airports</a:t>
            </a:r>
          </a:p>
          <a:p>
            <a:pPr lvl="1"/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Civil Enclaves </a:t>
            </a:r>
          </a:p>
          <a:p>
            <a:pPr lvl="1"/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[CNS/ATM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Services at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airports]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sz="1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[Delhi, Mumbai, Hyderabad, Bangalore </a:t>
            </a:r>
            <a:r>
              <a:rPr 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Nagpur and </a:t>
            </a:r>
            <a:r>
              <a:rPr lang="en-US" sz="1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Cochin airport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</a:p>
          <a:p>
            <a:pPr lvl="2"/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TFM PHOTOS\DSC01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0"/>
            <a:ext cx="8991600" cy="6553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pPr algn="l"/>
            <a:r>
              <a:rPr lang="en-US" dirty="0" smtClean="0"/>
              <a:t>         </a:t>
            </a:r>
            <a:r>
              <a:rPr lang="en-US" sz="5100" b="1" dirty="0" smtClean="0">
                <a:solidFill>
                  <a:srgbClr val="FFFF00"/>
                </a:solidFill>
              </a:rPr>
              <a:t>         AIRPORT  CLASSIFCATION</a:t>
            </a:r>
          </a:p>
          <a:p>
            <a:pPr algn="l"/>
            <a:r>
              <a:rPr lang="en-US" sz="5100" b="1" dirty="0" smtClean="0">
                <a:solidFill>
                  <a:srgbClr val="FFFF00"/>
                </a:solidFill>
              </a:rPr>
              <a:t>     </a:t>
            </a:r>
            <a:r>
              <a:rPr lang="en-US" sz="3400" b="1" dirty="0" smtClean="0">
                <a:solidFill>
                  <a:srgbClr val="FFFF00"/>
                </a:solidFill>
              </a:rPr>
              <a:t>Number of movements              Airport</a:t>
            </a:r>
          </a:p>
          <a:p>
            <a:pPr algn="l"/>
            <a:r>
              <a:rPr lang="en-US" sz="4600" b="1" dirty="0" smtClean="0">
                <a:solidFill>
                  <a:srgbClr val="FFFF00"/>
                </a:solidFill>
              </a:rPr>
              <a:t>    </a:t>
            </a:r>
          </a:p>
          <a:p>
            <a:pPr algn="l"/>
            <a:r>
              <a:rPr lang="en-US" sz="3300" b="1" dirty="0" smtClean="0">
                <a:solidFill>
                  <a:srgbClr val="FFFF00"/>
                </a:solidFill>
              </a:rPr>
              <a:t>               More than 500                    2    (Delhi and Mumbai)</a:t>
            </a:r>
          </a:p>
          <a:p>
            <a:pPr algn="l"/>
            <a:r>
              <a:rPr lang="en-US" sz="3300" b="1" dirty="0" smtClean="0">
                <a:solidFill>
                  <a:srgbClr val="FFFF00"/>
                </a:solidFill>
              </a:rPr>
              <a:t>               200-500                                 4 (Chennai, Kolkata, Hyderabad</a:t>
            </a:r>
          </a:p>
          <a:p>
            <a:pPr algn="l"/>
            <a:r>
              <a:rPr lang="en-US" sz="3300" b="1" dirty="0" smtClean="0">
                <a:solidFill>
                  <a:srgbClr val="FFFF00"/>
                </a:solidFill>
              </a:rPr>
              <a:t>                                                                  and Bangalore)</a:t>
            </a:r>
          </a:p>
          <a:p>
            <a:pPr algn="l"/>
            <a:r>
              <a:rPr lang="en-US" sz="3300" b="1" dirty="0" smtClean="0">
                <a:solidFill>
                  <a:srgbClr val="FFFF00"/>
                </a:solidFill>
              </a:rPr>
              <a:t>               75- 200                                  6</a:t>
            </a:r>
          </a:p>
          <a:p>
            <a:pPr algn="l"/>
            <a:r>
              <a:rPr lang="en-US" sz="3300" b="1" dirty="0" smtClean="0">
                <a:solidFill>
                  <a:srgbClr val="FF0000"/>
                </a:solidFill>
              </a:rPr>
              <a:t>                </a:t>
            </a:r>
            <a:r>
              <a:rPr lang="en-US" sz="3300" b="1" dirty="0" smtClean="0">
                <a:solidFill>
                  <a:srgbClr val="FFFF00"/>
                </a:solidFill>
              </a:rPr>
              <a:t>less than 75                        24</a:t>
            </a:r>
          </a:p>
          <a:p>
            <a:pPr algn="l"/>
            <a:r>
              <a:rPr lang="en-US" sz="3300" b="1" dirty="0" smtClean="0">
                <a:solidFill>
                  <a:srgbClr val="FFFF00"/>
                </a:solidFill>
              </a:rPr>
              <a:t>                less than 20                        90</a:t>
            </a:r>
          </a:p>
          <a:p>
            <a:pPr algn="l"/>
            <a:endParaRPr lang="en-US" sz="3300" b="1" dirty="0" smtClean="0">
              <a:solidFill>
                <a:srgbClr val="FFFF00"/>
              </a:solidFill>
            </a:endParaRPr>
          </a:p>
          <a:p>
            <a:pPr algn="l"/>
            <a:endParaRPr lang="en-US" sz="3300" b="1" dirty="0" smtClean="0">
              <a:solidFill>
                <a:srgbClr val="FFFF00"/>
              </a:solidFill>
            </a:endParaRPr>
          </a:p>
          <a:p>
            <a:pPr marL="0" lvl="1" algn="l"/>
            <a:r>
              <a:rPr lang="en-US" sz="3300" b="1" dirty="0" smtClean="0">
                <a:solidFill>
                  <a:srgbClr val="FFFF00"/>
                </a:solidFill>
              </a:rPr>
              <a:t>           </a:t>
            </a:r>
          </a:p>
          <a:p>
            <a:pPr algn="l"/>
            <a:endParaRPr lang="en-US" b="1" dirty="0" smtClean="0">
              <a:solidFill>
                <a:srgbClr val="FFFF00"/>
              </a:solidFill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</a:rPr>
              <a:t>                   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lum bright="43000" contrast="-61000"/>
          </a:blip>
          <a:srcRect t="3786" b="236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TOTAL AIRPSACE  - 2. 8 M SQ NM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OCEANIC AIRSPACE - 1.7 M SQ NM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CONTINENTAL AIRSPACE – 1.1 M SQ NM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AF8FE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300">
                <a:latin typeface="Times New Roman" pitchFamily="18" charset="0"/>
              </a:rPr>
              <a:t>    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42672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AIRSPACE IS DIVIDED IN </a:t>
            </a:r>
            <a:r>
              <a:rPr lang="en-US" sz="2000" b="1" dirty="0">
                <a:solidFill>
                  <a:srgbClr val="FF0000"/>
                </a:solidFill>
              </a:rPr>
              <a:t>4 </a:t>
            </a:r>
            <a:r>
              <a:rPr lang="en-US" sz="2000" b="1" dirty="0" smtClean="0">
                <a:solidFill>
                  <a:srgbClr val="FF0000"/>
                </a:solidFill>
              </a:rPr>
              <a:t>FIRs </a:t>
            </a:r>
            <a:r>
              <a:rPr lang="en-US" sz="2000" dirty="0" smtClean="0">
                <a:solidFill>
                  <a:srgbClr val="FF0000"/>
                </a:solidFill>
              </a:rPr>
              <a:t>(MUMBAI</a:t>
            </a:r>
            <a:r>
              <a:rPr lang="en-US" sz="2000" dirty="0">
                <a:solidFill>
                  <a:srgbClr val="FF0000"/>
                </a:solidFill>
              </a:rPr>
              <a:t>, KOLKATA , DELHI AND CHENNAI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	 &amp; GUWAHATI AS SUB </a:t>
            </a:r>
            <a:r>
              <a:rPr lang="en-US" sz="2000" dirty="0" smtClean="0">
                <a:solidFill>
                  <a:srgbClr val="FF0000"/>
                </a:solidFill>
              </a:rPr>
              <a:t>FIR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5 ADIZ </a:t>
            </a:r>
            <a:r>
              <a:rPr lang="en-US" sz="2000" dirty="0" smtClean="0">
                <a:solidFill>
                  <a:srgbClr val="FF0000"/>
                </a:solidFill>
              </a:rPr>
              <a:t>( NORTH, WEST, CENTRAL, EAST, SOUTH AND SOUTH-EAST SUB ADIZ)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TWELVE NEIGHBOURING STATES SURROUND INDIAN AIRSPACE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           </a:t>
            </a:r>
            <a:r>
              <a:rPr lang="en-GB" sz="2000" dirty="0">
                <a:solidFill>
                  <a:srgbClr val="FF0000"/>
                </a:solidFill>
              </a:rPr>
              <a:t>[Pakistan, Oman, </a:t>
            </a:r>
            <a:r>
              <a:rPr lang="en-GB" sz="2000" dirty="0" err="1">
                <a:solidFill>
                  <a:srgbClr val="FF0000"/>
                </a:solidFill>
              </a:rPr>
              <a:t>Saana</a:t>
            </a:r>
            <a:r>
              <a:rPr lang="en-GB" sz="2000" dirty="0">
                <a:solidFill>
                  <a:srgbClr val="FF0000"/>
                </a:solidFill>
              </a:rPr>
              <a:t>, Mogadishu, Seychelles,   </a:t>
            </a:r>
            <a:r>
              <a:rPr lang="en-GB" sz="2000" dirty="0" err="1">
                <a:solidFill>
                  <a:srgbClr val="FF0000"/>
                </a:solidFill>
              </a:rPr>
              <a:t>Mauritious</a:t>
            </a:r>
            <a:r>
              <a:rPr lang="en-GB" sz="2000" dirty="0">
                <a:solidFill>
                  <a:srgbClr val="FF0000"/>
                </a:solidFill>
              </a:rPr>
              <a:t>, Male, </a:t>
            </a:r>
            <a:r>
              <a:rPr lang="en-GB" sz="2000" dirty="0" err="1">
                <a:solidFill>
                  <a:srgbClr val="FF0000"/>
                </a:solidFill>
              </a:rPr>
              <a:t>Srilanka</a:t>
            </a:r>
            <a:r>
              <a:rPr lang="en-GB" sz="2000" dirty="0">
                <a:solidFill>
                  <a:srgbClr val="FF0000"/>
                </a:solidFill>
              </a:rPr>
              <a:t>, Malaysia, Myanmar,  Bangladesh, Nepal ]</a:t>
            </a:r>
          </a:p>
          <a:p>
            <a:pPr>
              <a:spcBef>
                <a:spcPct val="50000"/>
              </a:spcBef>
            </a:pP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95800" y="0"/>
            <a:ext cx="4616450" cy="6858000"/>
            <a:chOff x="1632" y="1392"/>
            <a:chExt cx="2448" cy="2399"/>
          </a:xfrm>
        </p:grpSpPr>
        <p:graphicFrame>
          <p:nvGraphicFramePr>
            <p:cNvPr id="13319" name="Object 7"/>
            <p:cNvGraphicFramePr>
              <a:graphicFrameLocks noChangeAspect="1"/>
            </p:cNvGraphicFramePr>
            <p:nvPr/>
          </p:nvGraphicFramePr>
          <p:xfrm>
            <a:off x="1632" y="1392"/>
            <a:ext cx="2448" cy="2399"/>
          </p:xfrm>
          <a:graphic>
            <a:graphicData uri="http://schemas.openxmlformats.org/presentationml/2006/ole">
              <p:oleObj spid="_x0000_s1026" r:id="rId3" imgW="131497908" imgH="165238494" progId="">
                <p:embed/>
              </p:oleObj>
            </a:graphicData>
          </a:graphic>
        </p:graphicFrame>
        <p:sp>
          <p:nvSpPr>
            <p:cNvPr id="13320" name="Freeform 8"/>
            <p:cNvSpPr>
              <a:spLocks noChangeArrowheads="1"/>
            </p:cNvSpPr>
            <p:nvPr/>
          </p:nvSpPr>
          <p:spPr bwMode="auto">
            <a:xfrm>
              <a:off x="1771" y="2139"/>
              <a:ext cx="1323" cy="1473"/>
            </a:xfrm>
            <a:custGeom>
              <a:avLst/>
              <a:gdLst/>
              <a:ahLst/>
              <a:cxnLst>
                <a:cxn ang="0">
                  <a:pos x="22" y="2328"/>
                </a:cxn>
                <a:cxn ang="0">
                  <a:pos x="22" y="1536"/>
                </a:cxn>
                <a:cxn ang="0">
                  <a:pos x="10" y="732"/>
                </a:cxn>
                <a:cxn ang="0">
                  <a:pos x="22" y="468"/>
                </a:cxn>
                <a:cxn ang="0">
                  <a:pos x="118" y="384"/>
                </a:cxn>
                <a:cxn ang="0">
                  <a:pos x="178" y="324"/>
                </a:cxn>
                <a:cxn ang="0">
                  <a:pos x="202" y="288"/>
                </a:cxn>
                <a:cxn ang="0">
                  <a:pos x="274" y="228"/>
                </a:cxn>
                <a:cxn ang="0">
                  <a:pos x="562" y="96"/>
                </a:cxn>
                <a:cxn ang="0">
                  <a:pos x="790" y="48"/>
                </a:cxn>
                <a:cxn ang="0">
                  <a:pos x="1090" y="0"/>
                </a:cxn>
                <a:cxn ang="0">
                  <a:pos x="1606" y="36"/>
                </a:cxn>
                <a:cxn ang="0">
                  <a:pos x="1666" y="156"/>
                </a:cxn>
                <a:cxn ang="0">
                  <a:pos x="1678" y="504"/>
                </a:cxn>
                <a:cxn ang="0">
                  <a:pos x="1630" y="600"/>
                </a:cxn>
                <a:cxn ang="0">
                  <a:pos x="1570" y="552"/>
                </a:cxn>
                <a:cxn ang="0">
                  <a:pos x="1534" y="576"/>
                </a:cxn>
                <a:cxn ang="0">
                  <a:pos x="1246" y="600"/>
                </a:cxn>
                <a:cxn ang="0">
                  <a:pos x="1210" y="684"/>
                </a:cxn>
                <a:cxn ang="0">
                  <a:pos x="1198" y="744"/>
                </a:cxn>
                <a:cxn ang="0">
                  <a:pos x="1126" y="768"/>
                </a:cxn>
                <a:cxn ang="0">
                  <a:pos x="898" y="828"/>
                </a:cxn>
                <a:cxn ang="0">
                  <a:pos x="886" y="1344"/>
                </a:cxn>
                <a:cxn ang="0">
                  <a:pos x="814" y="1368"/>
                </a:cxn>
                <a:cxn ang="0">
                  <a:pos x="778" y="1380"/>
                </a:cxn>
                <a:cxn ang="0">
                  <a:pos x="766" y="1464"/>
                </a:cxn>
                <a:cxn ang="0">
                  <a:pos x="742" y="1644"/>
                </a:cxn>
                <a:cxn ang="0">
                  <a:pos x="694" y="1824"/>
                </a:cxn>
                <a:cxn ang="0">
                  <a:pos x="634" y="1872"/>
                </a:cxn>
                <a:cxn ang="0">
                  <a:pos x="562" y="2004"/>
                </a:cxn>
                <a:cxn ang="0">
                  <a:pos x="574" y="2100"/>
                </a:cxn>
                <a:cxn ang="0">
                  <a:pos x="562" y="2292"/>
                </a:cxn>
                <a:cxn ang="0">
                  <a:pos x="598" y="2364"/>
                </a:cxn>
                <a:cxn ang="0">
                  <a:pos x="382" y="2412"/>
                </a:cxn>
                <a:cxn ang="0">
                  <a:pos x="34" y="2376"/>
                </a:cxn>
                <a:cxn ang="0">
                  <a:pos x="22" y="2328"/>
                </a:cxn>
              </a:cxnLst>
              <a:rect l="0" t="0" r="r" b="b"/>
              <a:pathLst>
                <a:path w="1687" h="2440">
                  <a:moveTo>
                    <a:pt x="22" y="2328"/>
                  </a:moveTo>
                  <a:cubicBezTo>
                    <a:pt x="24" y="2245"/>
                    <a:pt x="68" y="1673"/>
                    <a:pt x="22" y="1536"/>
                  </a:cubicBezTo>
                  <a:cubicBezTo>
                    <a:pt x="31" y="1265"/>
                    <a:pt x="33" y="1002"/>
                    <a:pt x="10" y="732"/>
                  </a:cubicBezTo>
                  <a:cubicBezTo>
                    <a:pt x="14" y="644"/>
                    <a:pt x="12" y="555"/>
                    <a:pt x="22" y="468"/>
                  </a:cubicBezTo>
                  <a:cubicBezTo>
                    <a:pt x="27" y="426"/>
                    <a:pt x="118" y="384"/>
                    <a:pt x="118" y="384"/>
                  </a:cubicBezTo>
                  <a:cubicBezTo>
                    <a:pt x="182" y="288"/>
                    <a:pt x="98" y="404"/>
                    <a:pt x="178" y="324"/>
                  </a:cubicBezTo>
                  <a:cubicBezTo>
                    <a:pt x="188" y="314"/>
                    <a:pt x="192" y="298"/>
                    <a:pt x="202" y="288"/>
                  </a:cubicBezTo>
                  <a:cubicBezTo>
                    <a:pt x="224" y="266"/>
                    <a:pt x="252" y="250"/>
                    <a:pt x="274" y="228"/>
                  </a:cubicBezTo>
                  <a:cubicBezTo>
                    <a:pt x="318" y="96"/>
                    <a:pt x="444" y="108"/>
                    <a:pt x="562" y="96"/>
                  </a:cubicBezTo>
                  <a:cubicBezTo>
                    <a:pt x="643" y="88"/>
                    <a:pt x="711" y="60"/>
                    <a:pt x="790" y="48"/>
                  </a:cubicBezTo>
                  <a:cubicBezTo>
                    <a:pt x="890" y="33"/>
                    <a:pt x="990" y="14"/>
                    <a:pt x="1090" y="0"/>
                  </a:cubicBezTo>
                  <a:cubicBezTo>
                    <a:pt x="1262" y="10"/>
                    <a:pt x="1434" y="25"/>
                    <a:pt x="1606" y="36"/>
                  </a:cubicBezTo>
                  <a:cubicBezTo>
                    <a:pt x="1669" y="57"/>
                    <a:pt x="1655" y="90"/>
                    <a:pt x="1666" y="156"/>
                  </a:cubicBezTo>
                  <a:cubicBezTo>
                    <a:pt x="1670" y="272"/>
                    <a:pt x="1678" y="388"/>
                    <a:pt x="1678" y="504"/>
                  </a:cubicBezTo>
                  <a:cubicBezTo>
                    <a:pt x="1678" y="596"/>
                    <a:pt x="1687" y="581"/>
                    <a:pt x="1630" y="600"/>
                  </a:cubicBezTo>
                  <a:cubicBezTo>
                    <a:pt x="1616" y="579"/>
                    <a:pt x="1605" y="546"/>
                    <a:pt x="1570" y="552"/>
                  </a:cubicBezTo>
                  <a:cubicBezTo>
                    <a:pt x="1556" y="554"/>
                    <a:pt x="1548" y="574"/>
                    <a:pt x="1534" y="576"/>
                  </a:cubicBezTo>
                  <a:cubicBezTo>
                    <a:pt x="1439" y="592"/>
                    <a:pt x="1342" y="589"/>
                    <a:pt x="1246" y="600"/>
                  </a:cubicBezTo>
                  <a:cubicBezTo>
                    <a:pt x="1189" y="619"/>
                    <a:pt x="1192" y="629"/>
                    <a:pt x="1210" y="684"/>
                  </a:cubicBezTo>
                  <a:cubicBezTo>
                    <a:pt x="1206" y="704"/>
                    <a:pt x="1212" y="730"/>
                    <a:pt x="1198" y="744"/>
                  </a:cubicBezTo>
                  <a:cubicBezTo>
                    <a:pt x="1180" y="762"/>
                    <a:pt x="1150" y="760"/>
                    <a:pt x="1126" y="768"/>
                  </a:cubicBezTo>
                  <a:cubicBezTo>
                    <a:pt x="1051" y="793"/>
                    <a:pt x="975" y="809"/>
                    <a:pt x="898" y="828"/>
                  </a:cubicBezTo>
                  <a:cubicBezTo>
                    <a:pt x="916" y="938"/>
                    <a:pt x="900" y="1289"/>
                    <a:pt x="886" y="1344"/>
                  </a:cubicBezTo>
                  <a:cubicBezTo>
                    <a:pt x="880" y="1369"/>
                    <a:pt x="838" y="1360"/>
                    <a:pt x="814" y="1368"/>
                  </a:cubicBezTo>
                  <a:cubicBezTo>
                    <a:pt x="802" y="1372"/>
                    <a:pt x="778" y="1380"/>
                    <a:pt x="778" y="1380"/>
                  </a:cubicBezTo>
                  <a:cubicBezTo>
                    <a:pt x="731" y="1450"/>
                    <a:pt x="766" y="1379"/>
                    <a:pt x="766" y="1464"/>
                  </a:cubicBezTo>
                  <a:cubicBezTo>
                    <a:pt x="766" y="1581"/>
                    <a:pt x="766" y="1573"/>
                    <a:pt x="742" y="1644"/>
                  </a:cubicBezTo>
                  <a:cubicBezTo>
                    <a:pt x="721" y="1918"/>
                    <a:pt x="776" y="1742"/>
                    <a:pt x="694" y="1824"/>
                  </a:cubicBezTo>
                  <a:cubicBezTo>
                    <a:pt x="640" y="1878"/>
                    <a:pt x="704" y="1849"/>
                    <a:pt x="634" y="1872"/>
                  </a:cubicBezTo>
                  <a:cubicBezTo>
                    <a:pt x="611" y="1917"/>
                    <a:pt x="585" y="1959"/>
                    <a:pt x="562" y="2004"/>
                  </a:cubicBezTo>
                  <a:cubicBezTo>
                    <a:pt x="566" y="2036"/>
                    <a:pt x="574" y="2068"/>
                    <a:pt x="574" y="2100"/>
                  </a:cubicBezTo>
                  <a:cubicBezTo>
                    <a:pt x="574" y="2164"/>
                    <a:pt x="559" y="2228"/>
                    <a:pt x="562" y="2292"/>
                  </a:cubicBezTo>
                  <a:cubicBezTo>
                    <a:pt x="563" y="2319"/>
                    <a:pt x="590" y="2339"/>
                    <a:pt x="598" y="2364"/>
                  </a:cubicBezTo>
                  <a:cubicBezTo>
                    <a:pt x="532" y="2408"/>
                    <a:pt x="462" y="2404"/>
                    <a:pt x="382" y="2412"/>
                  </a:cubicBezTo>
                  <a:cubicBezTo>
                    <a:pt x="270" y="2440"/>
                    <a:pt x="145" y="2404"/>
                    <a:pt x="34" y="2376"/>
                  </a:cubicBezTo>
                  <a:cubicBezTo>
                    <a:pt x="7" y="2335"/>
                    <a:pt x="0" y="2350"/>
                    <a:pt x="22" y="2328"/>
                  </a:cubicBezTo>
                  <a:close/>
                </a:path>
              </a:pathLst>
            </a:custGeom>
            <a:solidFill>
              <a:srgbClr val="CC0000">
                <a:alpha val="26999"/>
              </a:srgbClr>
            </a:solidFill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 noChangeArrowheads="1"/>
            </p:cNvSpPr>
            <p:nvPr/>
          </p:nvSpPr>
          <p:spPr bwMode="auto">
            <a:xfrm>
              <a:off x="2450" y="2479"/>
              <a:ext cx="1301" cy="561"/>
            </a:xfrm>
            <a:custGeom>
              <a:avLst/>
              <a:gdLst/>
              <a:ahLst/>
              <a:cxnLst>
                <a:cxn ang="0">
                  <a:pos x="17" y="735"/>
                </a:cxn>
                <a:cxn ang="0">
                  <a:pos x="5" y="771"/>
                </a:cxn>
                <a:cxn ang="0">
                  <a:pos x="161" y="819"/>
                </a:cxn>
                <a:cxn ang="0">
                  <a:pos x="197" y="891"/>
                </a:cxn>
                <a:cxn ang="0">
                  <a:pos x="269" y="939"/>
                </a:cxn>
                <a:cxn ang="0">
                  <a:pos x="389" y="927"/>
                </a:cxn>
                <a:cxn ang="0">
                  <a:pos x="413" y="855"/>
                </a:cxn>
                <a:cxn ang="0">
                  <a:pos x="497" y="759"/>
                </a:cxn>
                <a:cxn ang="0">
                  <a:pos x="557" y="711"/>
                </a:cxn>
                <a:cxn ang="0">
                  <a:pos x="593" y="663"/>
                </a:cxn>
                <a:cxn ang="0">
                  <a:pos x="737" y="639"/>
                </a:cxn>
                <a:cxn ang="0">
                  <a:pos x="773" y="627"/>
                </a:cxn>
                <a:cxn ang="0">
                  <a:pos x="809" y="603"/>
                </a:cxn>
                <a:cxn ang="0">
                  <a:pos x="1037" y="687"/>
                </a:cxn>
                <a:cxn ang="0">
                  <a:pos x="1361" y="819"/>
                </a:cxn>
                <a:cxn ang="0">
                  <a:pos x="1517" y="903"/>
                </a:cxn>
                <a:cxn ang="0">
                  <a:pos x="1649" y="891"/>
                </a:cxn>
                <a:cxn ang="0">
                  <a:pos x="1673" y="855"/>
                </a:cxn>
                <a:cxn ang="0">
                  <a:pos x="1709" y="639"/>
                </a:cxn>
                <a:cxn ang="0">
                  <a:pos x="1661" y="363"/>
                </a:cxn>
                <a:cxn ang="0">
                  <a:pos x="1517" y="267"/>
                </a:cxn>
                <a:cxn ang="0">
                  <a:pos x="1241" y="219"/>
                </a:cxn>
                <a:cxn ang="0">
                  <a:pos x="1133" y="171"/>
                </a:cxn>
                <a:cxn ang="0">
                  <a:pos x="1061" y="147"/>
                </a:cxn>
                <a:cxn ang="0">
                  <a:pos x="977" y="147"/>
                </a:cxn>
                <a:cxn ang="0">
                  <a:pos x="905" y="123"/>
                </a:cxn>
                <a:cxn ang="0">
                  <a:pos x="809" y="63"/>
                </a:cxn>
                <a:cxn ang="0">
                  <a:pos x="773" y="39"/>
                </a:cxn>
                <a:cxn ang="0">
                  <a:pos x="533" y="3"/>
                </a:cxn>
                <a:cxn ang="0">
                  <a:pos x="293" y="63"/>
                </a:cxn>
                <a:cxn ang="0">
                  <a:pos x="305" y="111"/>
                </a:cxn>
                <a:cxn ang="0">
                  <a:pos x="293" y="183"/>
                </a:cxn>
                <a:cxn ang="0">
                  <a:pos x="257" y="195"/>
                </a:cxn>
                <a:cxn ang="0">
                  <a:pos x="149" y="219"/>
                </a:cxn>
                <a:cxn ang="0">
                  <a:pos x="113" y="243"/>
                </a:cxn>
                <a:cxn ang="0">
                  <a:pos x="53" y="255"/>
                </a:cxn>
                <a:cxn ang="0">
                  <a:pos x="41" y="351"/>
                </a:cxn>
                <a:cxn ang="0">
                  <a:pos x="17" y="387"/>
                </a:cxn>
                <a:cxn ang="0">
                  <a:pos x="17" y="735"/>
                </a:cxn>
              </a:cxnLst>
              <a:rect l="0" t="0" r="r" b="b"/>
              <a:pathLst>
                <a:path w="1709" h="947">
                  <a:moveTo>
                    <a:pt x="17" y="735"/>
                  </a:moveTo>
                  <a:cubicBezTo>
                    <a:pt x="13" y="747"/>
                    <a:pt x="0" y="759"/>
                    <a:pt x="5" y="771"/>
                  </a:cubicBezTo>
                  <a:cubicBezTo>
                    <a:pt x="21" y="810"/>
                    <a:pt x="141" y="816"/>
                    <a:pt x="161" y="819"/>
                  </a:cubicBezTo>
                  <a:cubicBezTo>
                    <a:pt x="170" y="845"/>
                    <a:pt x="175" y="872"/>
                    <a:pt x="197" y="891"/>
                  </a:cubicBezTo>
                  <a:cubicBezTo>
                    <a:pt x="219" y="910"/>
                    <a:pt x="269" y="939"/>
                    <a:pt x="269" y="939"/>
                  </a:cubicBezTo>
                  <a:cubicBezTo>
                    <a:pt x="309" y="935"/>
                    <a:pt x="354" y="947"/>
                    <a:pt x="389" y="927"/>
                  </a:cubicBezTo>
                  <a:cubicBezTo>
                    <a:pt x="411" y="914"/>
                    <a:pt x="405" y="879"/>
                    <a:pt x="413" y="855"/>
                  </a:cubicBezTo>
                  <a:cubicBezTo>
                    <a:pt x="433" y="795"/>
                    <a:pt x="455" y="787"/>
                    <a:pt x="497" y="759"/>
                  </a:cubicBezTo>
                  <a:cubicBezTo>
                    <a:pt x="571" y="649"/>
                    <a:pt x="470" y="783"/>
                    <a:pt x="557" y="711"/>
                  </a:cubicBezTo>
                  <a:cubicBezTo>
                    <a:pt x="572" y="698"/>
                    <a:pt x="578" y="676"/>
                    <a:pt x="593" y="663"/>
                  </a:cubicBezTo>
                  <a:cubicBezTo>
                    <a:pt x="630" y="632"/>
                    <a:pt x="689" y="644"/>
                    <a:pt x="737" y="639"/>
                  </a:cubicBezTo>
                  <a:cubicBezTo>
                    <a:pt x="749" y="635"/>
                    <a:pt x="762" y="633"/>
                    <a:pt x="773" y="627"/>
                  </a:cubicBezTo>
                  <a:cubicBezTo>
                    <a:pt x="786" y="621"/>
                    <a:pt x="795" y="605"/>
                    <a:pt x="809" y="603"/>
                  </a:cubicBezTo>
                  <a:cubicBezTo>
                    <a:pt x="885" y="595"/>
                    <a:pt x="976" y="647"/>
                    <a:pt x="1037" y="687"/>
                  </a:cubicBezTo>
                  <a:cubicBezTo>
                    <a:pt x="1110" y="796"/>
                    <a:pt x="1259" y="751"/>
                    <a:pt x="1361" y="819"/>
                  </a:cubicBezTo>
                  <a:cubicBezTo>
                    <a:pt x="1416" y="902"/>
                    <a:pt x="1407" y="889"/>
                    <a:pt x="1517" y="903"/>
                  </a:cubicBezTo>
                  <a:cubicBezTo>
                    <a:pt x="1561" y="899"/>
                    <a:pt x="1607" y="904"/>
                    <a:pt x="1649" y="891"/>
                  </a:cubicBezTo>
                  <a:cubicBezTo>
                    <a:pt x="1663" y="887"/>
                    <a:pt x="1670" y="869"/>
                    <a:pt x="1673" y="855"/>
                  </a:cubicBezTo>
                  <a:cubicBezTo>
                    <a:pt x="1690" y="774"/>
                    <a:pt x="1684" y="714"/>
                    <a:pt x="1709" y="639"/>
                  </a:cubicBezTo>
                  <a:cubicBezTo>
                    <a:pt x="1700" y="532"/>
                    <a:pt x="1694" y="461"/>
                    <a:pt x="1661" y="363"/>
                  </a:cubicBezTo>
                  <a:cubicBezTo>
                    <a:pt x="1660" y="360"/>
                    <a:pt x="1536" y="280"/>
                    <a:pt x="1517" y="267"/>
                  </a:cubicBezTo>
                  <a:cubicBezTo>
                    <a:pt x="1469" y="235"/>
                    <a:pt x="1314" y="256"/>
                    <a:pt x="1241" y="219"/>
                  </a:cubicBezTo>
                  <a:cubicBezTo>
                    <a:pt x="1127" y="162"/>
                    <a:pt x="1319" y="233"/>
                    <a:pt x="1133" y="171"/>
                  </a:cubicBezTo>
                  <a:cubicBezTo>
                    <a:pt x="1109" y="163"/>
                    <a:pt x="1061" y="147"/>
                    <a:pt x="1061" y="147"/>
                  </a:cubicBezTo>
                  <a:cubicBezTo>
                    <a:pt x="985" y="185"/>
                    <a:pt x="1040" y="175"/>
                    <a:pt x="977" y="147"/>
                  </a:cubicBezTo>
                  <a:cubicBezTo>
                    <a:pt x="954" y="137"/>
                    <a:pt x="905" y="123"/>
                    <a:pt x="905" y="123"/>
                  </a:cubicBezTo>
                  <a:cubicBezTo>
                    <a:pt x="867" y="66"/>
                    <a:pt x="895" y="92"/>
                    <a:pt x="809" y="63"/>
                  </a:cubicBezTo>
                  <a:cubicBezTo>
                    <a:pt x="795" y="58"/>
                    <a:pt x="786" y="45"/>
                    <a:pt x="773" y="39"/>
                  </a:cubicBezTo>
                  <a:cubicBezTo>
                    <a:pt x="685" y="0"/>
                    <a:pt x="643" y="11"/>
                    <a:pt x="533" y="3"/>
                  </a:cubicBezTo>
                  <a:cubicBezTo>
                    <a:pt x="451" y="19"/>
                    <a:pt x="376" y="49"/>
                    <a:pt x="293" y="63"/>
                  </a:cubicBezTo>
                  <a:cubicBezTo>
                    <a:pt x="297" y="79"/>
                    <a:pt x="305" y="95"/>
                    <a:pt x="305" y="111"/>
                  </a:cubicBezTo>
                  <a:cubicBezTo>
                    <a:pt x="305" y="135"/>
                    <a:pt x="305" y="162"/>
                    <a:pt x="293" y="183"/>
                  </a:cubicBezTo>
                  <a:cubicBezTo>
                    <a:pt x="287" y="194"/>
                    <a:pt x="269" y="192"/>
                    <a:pt x="257" y="195"/>
                  </a:cubicBezTo>
                  <a:cubicBezTo>
                    <a:pt x="221" y="204"/>
                    <a:pt x="185" y="210"/>
                    <a:pt x="149" y="219"/>
                  </a:cubicBezTo>
                  <a:cubicBezTo>
                    <a:pt x="137" y="227"/>
                    <a:pt x="127" y="238"/>
                    <a:pt x="113" y="243"/>
                  </a:cubicBezTo>
                  <a:cubicBezTo>
                    <a:pt x="94" y="250"/>
                    <a:pt x="64" y="238"/>
                    <a:pt x="53" y="255"/>
                  </a:cubicBezTo>
                  <a:cubicBezTo>
                    <a:pt x="35" y="282"/>
                    <a:pt x="49" y="320"/>
                    <a:pt x="41" y="351"/>
                  </a:cubicBezTo>
                  <a:cubicBezTo>
                    <a:pt x="37" y="365"/>
                    <a:pt x="25" y="375"/>
                    <a:pt x="17" y="387"/>
                  </a:cubicBezTo>
                  <a:cubicBezTo>
                    <a:pt x="8" y="447"/>
                    <a:pt x="17" y="859"/>
                    <a:pt x="17" y="735"/>
                  </a:cubicBezTo>
                  <a:close/>
                </a:path>
              </a:pathLst>
            </a:custGeom>
            <a:solidFill>
              <a:srgbClr val="FFFF00">
                <a:alpha val="28000"/>
              </a:srgbClr>
            </a:solidFill>
            <a:ln w="936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 noChangeArrowheads="1"/>
            </p:cNvSpPr>
            <p:nvPr/>
          </p:nvSpPr>
          <p:spPr bwMode="auto">
            <a:xfrm>
              <a:off x="3021" y="2018"/>
              <a:ext cx="625" cy="63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36" y="792"/>
                </a:cxn>
                <a:cxn ang="0">
                  <a:pos x="132" y="852"/>
                </a:cxn>
                <a:cxn ang="0">
                  <a:pos x="384" y="936"/>
                </a:cxn>
                <a:cxn ang="0">
                  <a:pos x="480" y="972"/>
                </a:cxn>
                <a:cxn ang="0">
                  <a:pos x="744" y="960"/>
                </a:cxn>
                <a:cxn ang="0">
                  <a:pos x="732" y="636"/>
                </a:cxn>
                <a:cxn ang="0">
                  <a:pos x="720" y="528"/>
                </a:cxn>
                <a:cxn ang="0">
                  <a:pos x="612" y="468"/>
                </a:cxn>
                <a:cxn ang="0">
                  <a:pos x="540" y="384"/>
                </a:cxn>
                <a:cxn ang="0">
                  <a:pos x="492" y="276"/>
                </a:cxn>
                <a:cxn ang="0">
                  <a:pos x="480" y="240"/>
                </a:cxn>
                <a:cxn ang="0">
                  <a:pos x="396" y="72"/>
                </a:cxn>
                <a:cxn ang="0">
                  <a:pos x="264" y="24"/>
                </a:cxn>
                <a:cxn ang="0">
                  <a:pos x="192" y="0"/>
                </a:cxn>
                <a:cxn ang="0">
                  <a:pos x="132" y="12"/>
                </a:cxn>
                <a:cxn ang="0">
                  <a:pos x="96" y="24"/>
                </a:cxn>
                <a:cxn ang="0">
                  <a:pos x="108" y="60"/>
                </a:cxn>
                <a:cxn ang="0">
                  <a:pos x="24" y="216"/>
                </a:cxn>
                <a:cxn ang="0">
                  <a:pos x="0" y="192"/>
                </a:cxn>
              </a:cxnLst>
              <a:rect l="0" t="0" r="r" b="b"/>
              <a:pathLst>
                <a:path w="809" h="1030">
                  <a:moveTo>
                    <a:pt x="0" y="192"/>
                  </a:moveTo>
                  <a:cubicBezTo>
                    <a:pt x="58" y="366"/>
                    <a:pt x="14" y="608"/>
                    <a:pt x="36" y="792"/>
                  </a:cubicBezTo>
                  <a:cubicBezTo>
                    <a:pt x="42" y="838"/>
                    <a:pt x="103" y="842"/>
                    <a:pt x="132" y="852"/>
                  </a:cubicBezTo>
                  <a:cubicBezTo>
                    <a:pt x="193" y="872"/>
                    <a:pt x="336" y="904"/>
                    <a:pt x="384" y="936"/>
                  </a:cubicBezTo>
                  <a:cubicBezTo>
                    <a:pt x="437" y="971"/>
                    <a:pt x="406" y="957"/>
                    <a:pt x="480" y="972"/>
                  </a:cubicBezTo>
                  <a:cubicBezTo>
                    <a:pt x="568" y="968"/>
                    <a:pt x="691" y="1030"/>
                    <a:pt x="744" y="960"/>
                  </a:cubicBezTo>
                  <a:cubicBezTo>
                    <a:pt x="809" y="874"/>
                    <a:pt x="738" y="744"/>
                    <a:pt x="732" y="636"/>
                  </a:cubicBezTo>
                  <a:cubicBezTo>
                    <a:pt x="730" y="600"/>
                    <a:pt x="737" y="560"/>
                    <a:pt x="720" y="528"/>
                  </a:cubicBezTo>
                  <a:cubicBezTo>
                    <a:pt x="702" y="494"/>
                    <a:pt x="647" y="480"/>
                    <a:pt x="612" y="468"/>
                  </a:cubicBezTo>
                  <a:cubicBezTo>
                    <a:pt x="595" y="416"/>
                    <a:pt x="594" y="402"/>
                    <a:pt x="540" y="384"/>
                  </a:cubicBezTo>
                  <a:cubicBezTo>
                    <a:pt x="502" y="327"/>
                    <a:pt x="521" y="362"/>
                    <a:pt x="492" y="276"/>
                  </a:cubicBezTo>
                  <a:cubicBezTo>
                    <a:pt x="488" y="264"/>
                    <a:pt x="480" y="240"/>
                    <a:pt x="480" y="240"/>
                  </a:cubicBezTo>
                  <a:cubicBezTo>
                    <a:pt x="469" y="165"/>
                    <a:pt x="476" y="99"/>
                    <a:pt x="396" y="72"/>
                  </a:cubicBezTo>
                  <a:cubicBezTo>
                    <a:pt x="349" y="1"/>
                    <a:pt x="395" y="50"/>
                    <a:pt x="264" y="24"/>
                  </a:cubicBezTo>
                  <a:cubicBezTo>
                    <a:pt x="239" y="19"/>
                    <a:pt x="192" y="0"/>
                    <a:pt x="192" y="0"/>
                  </a:cubicBezTo>
                  <a:cubicBezTo>
                    <a:pt x="172" y="4"/>
                    <a:pt x="152" y="7"/>
                    <a:pt x="132" y="12"/>
                  </a:cubicBezTo>
                  <a:cubicBezTo>
                    <a:pt x="120" y="15"/>
                    <a:pt x="102" y="13"/>
                    <a:pt x="96" y="24"/>
                  </a:cubicBezTo>
                  <a:cubicBezTo>
                    <a:pt x="90" y="35"/>
                    <a:pt x="104" y="48"/>
                    <a:pt x="108" y="60"/>
                  </a:cubicBezTo>
                  <a:cubicBezTo>
                    <a:pt x="99" y="96"/>
                    <a:pt x="74" y="216"/>
                    <a:pt x="24" y="216"/>
                  </a:cubicBezTo>
                  <a:cubicBezTo>
                    <a:pt x="13" y="216"/>
                    <a:pt x="8" y="200"/>
                    <a:pt x="0" y="192"/>
                  </a:cubicBezTo>
                  <a:close/>
                </a:path>
              </a:pathLst>
            </a:custGeom>
            <a:solidFill>
              <a:srgbClr val="800000">
                <a:alpha val="21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 noChangeArrowheads="1"/>
            </p:cNvSpPr>
            <p:nvPr/>
          </p:nvSpPr>
          <p:spPr bwMode="auto">
            <a:xfrm>
              <a:off x="2326" y="1534"/>
              <a:ext cx="777" cy="647"/>
            </a:xfrm>
            <a:custGeom>
              <a:avLst/>
              <a:gdLst/>
              <a:ahLst/>
              <a:cxnLst>
                <a:cxn ang="0">
                  <a:pos x="120" y="1018"/>
                </a:cxn>
                <a:cxn ang="0">
                  <a:pos x="336" y="982"/>
                </a:cxn>
                <a:cxn ang="0">
                  <a:pos x="540" y="1006"/>
                </a:cxn>
                <a:cxn ang="0">
                  <a:pos x="792" y="994"/>
                </a:cxn>
                <a:cxn ang="0">
                  <a:pos x="996" y="970"/>
                </a:cxn>
                <a:cxn ang="0">
                  <a:pos x="960" y="826"/>
                </a:cxn>
                <a:cxn ang="0">
                  <a:pos x="936" y="790"/>
                </a:cxn>
                <a:cxn ang="0">
                  <a:pos x="864" y="742"/>
                </a:cxn>
                <a:cxn ang="0">
                  <a:pos x="792" y="718"/>
                </a:cxn>
                <a:cxn ang="0">
                  <a:pos x="816" y="598"/>
                </a:cxn>
                <a:cxn ang="0">
                  <a:pos x="804" y="526"/>
                </a:cxn>
                <a:cxn ang="0">
                  <a:pos x="732" y="502"/>
                </a:cxn>
                <a:cxn ang="0">
                  <a:pos x="696" y="478"/>
                </a:cxn>
                <a:cxn ang="0">
                  <a:pos x="720" y="418"/>
                </a:cxn>
                <a:cxn ang="0">
                  <a:pos x="768" y="370"/>
                </a:cxn>
                <a:cxn ang="0">
                  <a:pos x="732" y="358"/>
                </a:cxn>
                <a:cxn ang="0">
                  <a:pos x="732" y="238"/>
                </a:cxn>
                <a:cxn ang="0">
                  <a:pos x="768" y="214"/>
                </a:cxn>
                <a:cxn ang="0">
                  <a:pos x="780" y="82"/>
                </a:cxn>
                <a:cxn ang="0">
                  <a:pos x="720" y="94"/>
                </a:cxn>
                <a:cxn ang="0">
                  <a:pos x="648" y="118"/>
                </a:cxn>
                <a:cxn ang="0">
                  <a:pos x="540" y="106"/>
                </a:cxn>
                <a:cxn ang="0">
                  <a:pos x="516" y="70"/>
                </a:cxn>
                <a:cxn ang="0">
                  <a:pos x="408" y="10"/>
                </a:cxn>
                <a:cxn ang="0">
                  <a:pos x="240" y="82"/>
                </a:cxn>
                <a:cxn ang="0">
                  <a:pos x="312" y="178"/>
                </a:cxn>
                <a:cxn ang="0">
                  <a:pos x="288" y="262"/>
                </a:cxn>
                <a:cxn ang="0">
                  <a:pos x="324" y="334"/>
                </a:cxn>
                <a:cxn ang="0">
                  <a:pos x="396" y="418"/>
                </a:cxn>
                <a:cxn ang="0">
                  <a:pos x="408" y="454"/>
                </a:cxn>
                <a:cxn ang="0">
                  <a:pos x="336" y="526"/>
                </a:cxn>
                <a:cxn ang="0">
                  <a:pos x="264" y="646"/>
                </a:cxn>
                <a:cxn ang="0">
                  <a:pos x="240" y="730"/>
                </a:cxn>
                <a:cxn ang="0">
                  <a:pos x="72" y="790"/>
                </a:cxn>
                <a:cxn ang="0">
                  <a:pos x="0" y="886"/>
                </a:cxn>
                <a:cxn ang="0">
                  <a:pos x="84" y="982"/>
                </a:cxn>
                <a:cxn ang="0">
                  <a:pos x="96" y="1018"/>
                </a:cxn>
                <a:cxn ang="0">
                  <a:pos x="132" y="1042"/>
                </a:cxn>
                <a:cxn ang="0">
                  <a:pos x="120" y="1018"/>
                </a:cxn>
              </a:cxnLst>
              <a:rect l="0" t="0" r="r" b="b"/>
              <a:pathLst>
                <a:path w="1021" h="1042">
                  <a:moveTo>
                    <a:pt x="120" y="1018"/>
                  </a:moveTo>
                  <a:cubicBezTo>
                    <a:pt x="194" y="1003"/>
                    <a:pt x="260" y="990"/>
                    <a:pt x="336" y="982"/>
                  </a:cubicBezTo>
                  <a:cubicBezTo>
                    <a:pt x="414" y="1034"/>
                    <a:pt x="428" y="1016"/>
                    <a:pt x="540" y="1006"/>
                  </a:cubicBezTo>
                  <a:cubicBezTo>
                    <a:pt x="649" y="979"/>
                    <a:pt x="642" y="983"/>
                    <a:pt x="792" y="994"/>
                  </a:cubicBezTo>
                  <a:cubicBezTo>
                    <a:pt x="863" y="1018"/>
                    <a:pt x="934" y="1011"/>
                    <a:pt x="996" y="970"/>
                  </a:cubicBezTo>
                  <a:cubicBezTo>
                    <a:pt x="1021" y="895"/>
                    <a:pt x="1005" y="880"/>
                    <a:pt x="960" y="826"/>
                  </a:cubicBezTo>
                  <a:cubicBezTo>
                    <a:pt x="951" y="815"/>
                    <a:pt x="947" y="799"/>
                    <a:pt x="936" y="790"/>
                  </a:cubicBezTo>
                  <a:cubicBezTo>
                    <a:pt x="914" y="771"/>
                    <a:pt x="888" y="758"/>
                    <a:pt x="864" y="742"/>
                  </a:cubicBezTo>
                  <a:cubicBezTo>
                    <a:pt x="843" y="728"/>
                    <a:pt x="792" y="718"/>
                    <a:pt x="792" y="718"/>
                  </a:cubicBezTo>
                  <a:cubicBezTo>
                    <a:pt x="775" y="667"/>
                    <a:pt x="787" y="642"/>
                    <a:pt x="816" y="598"/>
                  </a:cubicBezTo>
                  <a:cubicBezTo>
                    <a:pt x="812" y="574"/>
                    <a:pt x="820" y="544"/>
                    <a:pt x="804" y="526"/>
                  </a:cubicBezTo>
                  <a:cubicBezTo>
                    <a:pt x="787" y="507"/>
                    <a:pt x="756" y="510"/>
                    <a:pt x="732" y="502"/>
                  </a:cubicBezTo>
                  <a:cubicBezTo>
                    <a:pt x="718" y="497"/>
                    <a:pt x="708" y="486"/>
                    <a:pt x="696" y="478"/>
                  </a:cubicBezTo>
                  <a:cubicBezTo>
                    <a:pt x="674" y="412"/>
                    <a:pt x="680" y="468"/>
                    <a:pt x="720" y="418"/>
                  </a:cubicBezTo>
                  <a:cubicBezTo>
                    <a:pt x="767" y="360"/>
                    <a:pt x="689" y="396"/>
                    <a:pt x="768" y="370"/>
                  </a:cubicBezTo>
                  <a:cubicBezTo>
                    <a:pt x="756" y="366"/>
                    <a:pt x="741" y="367"/>
                    <a:pt x="732" y="358"/>
                  </a:cubicBezTo>
                  <a:cubicBezTo>
                    <a:pt x="707" y="333"/>
                    <a:pt x="727" y="250"/>
                    <a:pt x="732" y="238"/>
                  </a:cubicBezTo>
                  <a:cubicBezTo>
                    <a:pt x="738" y="225"/>
                    <a:pt x="756" y="222"/>
                    <a:pt x="768" y="214"/>
                  </a:cubicBezTo>
                  <a:cubicBezTo>
                    <a:pt x="798" y="123"/>
                    <a:pt x="797" y="167"/>
                    <a:pt x="780" y="82"/>
                  </a:cubicBezTo>
                  <a:cubicBezTo>
                    <a:pt x="760" y="86"/>
                    <a:pt x="740" y="89"/>
                    <a:pt x="720" y="94"/>
                  </a:cubicBezTo>
                  <a:cubicBezTo>
                    <a:pt x="696" y="101"/>
                    <a:pt x="648" y="118"/>
                    <a:pt x="648" y="118"/>
                  </a:cubicBezTo>
                  <a:cubicBezTo>
                    <a:pt x="612" y="114"/>
                    <a:pt x="574" y="118"/>
                    <a:pt x="540" y="106"/>
                  </a:cubicBezTo>
                  <a:cubicBezTo>
                    <a:pt x="526" y="101"/>
                    <a:pt x="527" y="79"/>
                    <a:pt x="516" y="70"/>
                  </a:cubicBezTo>
                  <a:cubicBezTo>
                    <a:pt x="465" y="26"/>
                    <a:pt x="457" y="26"/>
                    <a:pt x="408" y="10"/>
                  </a:cubicBezTo>
                  <a:cubicBezTo>
                    <a:pt x="321" y="19"/>
                    <a:pt x="267" y="0"/>
                    <a:pt x="240" y="82"/>
                  </a:cubicBezTo>
                  <a:cubicBezTo>
                    <a:pt x="257" y="132"/>
                    <a:pt x="282" y="133"/>
                    <a:pt x="312" y="178"/>
                  </a:cubicBezTo>
                  <a:cubicBezTo>
                    <a:pt x="305" y="206"/>
                    <a:pt x="288" y="233"/>
                    <a:pt x="288" y="262"/>
                  </a:cubicBezTo>
                  <a:cubicBezTo>
                    <a:pt x="288" y="292"/>
                    <a:pt x="312" y="310"/>
                    <a:pt x="324" y="334"/>
                  </a:cubicBezTo>
                  <a:cubicBezTo>
                    <a:pt x="349" y="385"/>
                    <a:pt x="335" y="398"/>
                    <a:pt x="396" y="418"/>
                  </a:cubicBezTo>
                  <a:cubicBezTo>
                    <a:pt x="400" y="430"/>
                    <a:pt x="414" y="443"/>
                    <a:pt x="408" y="454"/>
                  </a:cubicBezTo>
                  <a:cubicBezTo>
                    <a:pt x="392" y="484"/>
                    <a:pt x="351" y="496"/>
                    <a:pt x="336" y="526"/>
                  </a:cubicBezTo>
                  <a:cubicBezTo>
                    <a:pt x="311" y="576"/>
                    <a:pt x="304" y="606"/>
                    <a:pt x="264" y="646"/>
                  </a:cubicBezTo>
                  <a:cubicBezTo>
                    <a:pt x="262" y="652"/>
                    <a:pt x="247" y="720"/>
                    <a:pt x="240" y="730"/>
                  </a:cubicBezTo>
                  <a:cubicBezTo>
                    <a:pt x="201" y="789"/>
                    <a:pt x="135" y="782"/>
                    <a:pt x="72" y="790"/>
                  </a:cubicBezTo>
                  <a:cubicBezTo>
                    <a:pt x="42" y="835"/>
                    <a:pt x="17" y="836"/>
                    <a:pt x="0" y="886"/>
                  </a:cubicBezTo>
                  <a:cubicBezTo>
                    <a:pt x="56" y="970"/>
                    <a:pt x="24" y="942"/>
                    <a:pt x="84" y="982"/>
                  </a:cubicBezTo>
                  <a:cubicBezTo>
                    <a:pt x="88" y="994"/>
                    <a:pt x="88" y="1008"/>
                    <a:pt x="96" y="1018"/>
                  </a:cubicBezTo>
                  <a:cubicBezTo>
                    <a:pt x="105" y="1029"/>
                    <a:pt x="118" y="1042"/>
                    <a:pt x="132" y="1042"/>
                  </a:cubicBezTo>
                  <a:cubicBezTo>
                    <a:pt x="141" y="1042"/>
                    <a:pt x="124" y="1026"/>
                    <a:pt x="120" y="1018"/>
                  </a:cubicBezTo>
                  <a:close/>
                </a:path>
              </a:pathLst>
            </a:custGeom>
            <a:solidFill>
              <a:srgbClr val="FF9900">
                <a:alpha val="29999"/>
              </a:srgbClr>
            </a:solidFill>
            <a:ln w="936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 noChangeArrowheads="1"/>
            </p:cNvSpPr>
            <p:nvPr/>
          </p:nvSpPr>
          <p:spPr bwMode="auto">
            <a:xfrm>
              <a:off x="3377" y="1933"/>
              <a:ext cx="523" cy="35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36" y="204"/>
                </a:cxn>
                <a:cxn ang="0">
                  <a:pos x="72" y="120"/>
                </a:cxn>
                <a:cxn ang="0">
                  <a:pos x="144" y="96"/>
                </a:cxn>
                <a:cxn ang="0">
                  <a:pos x="432" y="60"/>
                </a:cxn>
                <a:cxn ang="0">
                  <a:pos x="540" y="12"/>
                </a:cxn>
                <a:cxn ang="0">
                  <a:pos x="576" y="0"/>
                </a:cxn>
                <a:cxn ang="0">
                  <a:pos x="624" y="12"/>
                </a:cxn>
                <a:cxn ang="0">
                  <a:pos x="672" y="84"/>
                </a:cxn>
                <a:cxn ang="0">
                  <a:pos x="612" y="132"/>
                </a:cxn>
                <a:cxn ang="0">
                  <a:pos x="576" y="216"/>
                </a:cxn>
                <a:cxn ang="0">
                  <a:pos x="540" y="228"/>
                </a:cxn>
                <a:cxn ang="0">
                  <a:pos x="504" y="252"/>
                </a:cxn>
                <a:cxn ang="0">
                  <a:pos x="432" y="444"/>
                </a:cxn>
                <a:cxn ang="0">
                  <a:pos x="396" y="456"/>
                </a:cxn>
                <a:cxn ang="0">
                  <a:pos x="324" y="600"/>
                </a:cxn>
                <a:cxn ang="0">
                  <a:pos x="240" y="492"/>
                </a:cxn>
                <a:cxn ang="0">
                  <a:pos x="300" y="396"/>
                </a:cxn>
                <a:cxn ang="0">
                  <a:pos x="216" y="372"/>
                </a:cxn>
                <a:cxn ang="0">
                  <a:pos x="36" y="264"/>
                </a:cxn>
                <a:cxn ang="0">
                  <a:pos x="48" y="204"/>
                </a:cxn>
                <a:cxn ang="0">
                  <a:pos x="72" y="180"/>
                </a:cxn>
              </a:cxnLst>
              <a:rect l="0" t="0" r="r" b="b"/>
              <a:pathLst>
                <a:path w="687" h="600">
                  <a:moveTo>
                    <a:pt x="0" y="228"/>
                  </a:moveTo>
                  <a:cubicBezTo>
                    <a:pt x="12" y="220"/>
                    <a:pt x="27" y="215"/>
                    <a:pt x="36" y="204"/>
                  </a:cubicBezTo>
                  <a:cubicBezTo>
                    <a:pt x="63" y="170"/>
                    <a:pt x="29" y="152"/>
                    <a:pt x="72" y="120"/>
                  </a:cubicBezTo>
                  <a:cubicBezTo>
                    <a:pt x="92" y="105"/>
                    <a:pt x="119" y="99"/>
                    <a:pt x="144" y="96"/>
                  </a:cubicBezTo>
                  <a:cubicBezTo>
                    <a:pt x="384" y="69"/>
                    <a:pt x="289" y="84"/>
                    <a:pt x="432" y="60"/>
                  </a:cubicBezTo>
                  <a:cubicBezTo>
                    <a:pt x="489" y="22"/>
                    <a:pt x="454" y="41"/>
                    <a:pt x="540" y="12"/>
                  </a:cubicBezTo>
                  <a:cubicBezTo>
                    <a:pt x="552" y="8"/>
                    <a:pt x="576" y="0"/>
                    <a:pt x="576" y="0"/>
                  </a:cubicBezTo>
                  <a:cubicBezTo>
                    <a:pt x="592" y="4"/>
                    <a:pt x="612" y="1"/>
                    <a:pt x="624" y="12"/>
                  </a:cubicBezTo>
                  <a:cubicBezTo>
                    <a:pt x="646" y="31"/>
                    <a:pt x="672" y="84"/>
                    <a:pt x="672" y="84"/>
                  </a:cubicBezTo>
                  <a:cubicBezTo>
                    <a:pt x="643" y="170"/>
                    <a:pt x="687" y="72"/>
                    <a:pt x="612" y="132"/>
                  </a:cubicBezTo>
                  <a:cubicBezTo>
                    <a:pt x="588" y="151"/>
                    <a:pt x="598" y="194"/>
                    <a:pt x="576" y="216"/>
                  </a:cubicBezTo>
                  <a:cubicBezTo>
                    <a:pt x="567" y="225"/>
                    <a:pt x="551" y="222"/>
                    <a:pt x="540" y="228"/>
                  </a:cubicBezTo>
                  <a:cubicBezTo>
                    <a:pt x="527" y="234"/>
                    <a:pt x="516" y="244"/>
                    <a:pt x="504" y="252"/>
                  </a:cubicBezTo>
                  <a:cubicBezTo>
                    <a:pt x="485" y="309"/>
                    <a:pt x="482" y="404"/>
                    <a:pt x="432" y="444"/>
                  </a:cubicBezTo>
                  <a:cubicBezTo>
                    <a:pt x="422" y="452"/>
                    <a:pt x="408" y="452"/>
                    <a:pt x="396" y="456"/>
                  </a:cubicBezTo>
                  <a:cubicBezTo>
                    <a:pt x="382" y="526"/>
                    <a:pt x="396" y="576"/>
                    <a:pt x="324" y="600"/>
                  </a:cubicBezTo>
                  <a:cubicBezTo>
                    <a:pt x="298" y="561"/>
                    <a:pt x="266" y="531"/>
                    <a:pt x="240" y="492"/>
                  </a:cubicBezTo>
                  <a:cubicBezTo>
                    <a:pt x="260" y="432"/>
                    <a:pt x="280" y="456"/>
                    <a:pt x="300" y="396"/>
                  </a:cubicBezTo>
                  <a:cubicBezTo>
                    <a:pt x="289" y="393"/>
                    <a:pt x="230" y="380"/>
                    <a:pt x="216" y="372"/>
                  </a:cubicBezTo>
                  <a:cubicBezTo>
                    <a:pt x="153" y="337"/>
                    <a:pt x="104" y="287"/>
                    <a:pt x="36" y="264"/>
                  </a:cubicBezTo>
                  <a:cubicBezTo>
                    <a:pt x="40" y="244"/>
                    <a:pt x="41" y="223"/>
                    <a:pt x="48" y="204"/>
                  </a:cubicBezTo>
                  <a:cubicBezTo>
                    <a:pt x="74" y="134"/>
                    <a:pt x="72" y="162"/>
                    <a:pt x="72" y="180"/>
                  </a:cubicBezTo>
                </a:path>
              </a:pathLst>
            </a:custGeom>
            <a:solidFill>
              <a:srgbClr val="FFFF00">
                <a:alpha val="48000"/>
              </a:srgbClr>
            </a:solidFill>
            <a:ln w="936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086" y="3638"/>
              <a:ext cx="821" cy="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Graph Not to Scale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2663" y="1740"/>
              <a:ext cx="204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2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1</a:t>
              </a:r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1916" y="2684"/>
              <a:ext cx="203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2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2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610" y="2587"/>
              <a:ext cx="204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2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3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3154" y="2160"/>
              <a:ext cx="204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2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4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3630" y="1903"/>
              <a:ext cx="204" cy="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2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5</a:t>
              </a: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3057" y="1498"/>
              <a:ext cx="702" cy="1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defTabSz="457200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FFFFFF"/>
                  </a:solidFill>
                  <a:latin typeface="Times New Roman" pitchFamily="18" charset="0"/>
                  <a:cs typeface="Lucida Sans Unicode" pitchFamily="34" charset="0"/>
                </a:rPr>
                <a:t>The 5 FIRs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43434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Airspace Management  ……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Total ATS routes = </a:t>
            </a:r>
            <a:r>
              <a:rPr lang="en-GB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244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ATS routes -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88                               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[Including 34 RNP10 routes]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Domestic ATS routes –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124  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Conditional /Connecting ATS routes - 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32 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Helicopter routes are not included</a:t>
            </a:r>
          </a:p>
          <a:p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Entire airspace over high seas is exclusive RVSM	airspace and </a:t>
            </a:r>
          </a:p>
          <a:p>
            <a:endParaRPr lang="en-GB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Continental airspace as Non exclusive RVSM airspace.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	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86" b="23662"/>
          <a:stretch>
            <a:fillRect/>
          </a:stretch>
        </p:blipFill>
        <p:spPr>
          <a:xfrm>
            <a:off x="4191000" y="0"/>
            <a:ext cx="4953000" cy="670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991600" cy="5257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pPr algn="l"/>
            <a:r>
              <a:rPr lang="en-US" dirty="0" smtClean="0"/>
              <a:t>         </a:t>
            </a:r>
            <a:r>
              <a:rPr lang="en-US" sz="5100" dirty="0" smtClean="0"/>
              <a:t>                                General Aviation</a:t>
            </a:r>
          </a:p>
          <a:p>
            <a:pPr algn="l"/>
            <a:endParaRPr lang="en-US" dirty="0" smtClean="0"/>
          </a:p>
          <a:p>
            <a:pPr marL="0" lvl="1" algn="l"/>
            <a:r>
              <a:rPr lang="en-US" sz="4500" dirty="0" smtClean="0"/>
              <a:t>           Private aircraft </a:t>
            </a:r>
          </a:p>
          <a:p>
            <a:pPr marL="0" lvl="1" algn="l"/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>           Aircraft owned by companies</a:t>
            </a:r>
          </a:p>
          <a:p>
            <a:pPr marL="0" lvl="1" algn="l"/>
            <a:endParaRPr lang="en-US" sz="4500" dirty="0" smtClean="0"/>
          </a:p>
          <a:p>
            <a:pPr marL="0" lvl="1" algn="l"/>
            <a:r>
              <a:rPr lang="en-US" sz="4500" dirty="0" smtClean="0"/>
              <a:t>          Flying club aircraft</a:t>
            </a:r>
          </a:p>
          <a:p>
            <a:pPr marL="0" lvl="1" algn="l"/>
            <a:r>
              <a:rPr lang="en-US" sz="4500" dirty="0" smtClean="0"/>
              <a:t>                                                   </a:t>
            </a:r>
          </a:p>
          <a:p>
            <a:pPr marL="0" lvl="1" algn="l"/>
            <a:r>
              <a:rPr lang="en-US" sz="4500" dirty="0" smtClean="0"/>
              <a:t>          Small taxi operators </a:t>
            </a:r>
          </a:p>
          <a:p>
            <a:pPr marL="0" lvl="1" algn="l"/>
            <a:r>
              <a:rPr lang="en-US" sz="4500" dirty="0" smtClean="0"/>
              <a:t>                                                    </a:t>
            </a:r>
          </a:p>
          <a:p>
            <a:pPr marL="0" lvl="1" algn="l"/>
            <a:r>
              <a:rPr lang="en-US" sz="4500" dirty="0" smtClean="0"/>
              <a:t>          Helicopters</a:t>
            </a:r>
          </a:p>
          <a:p>
            <a:pPr marL="0" lvl="1"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          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305800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/>
              <a:t> No separate procedures for General Aviation aircraft except for helicopter routings at Delhi, Mumbai and Bangalore airport.</a:t>
            </a:r>
          </a:p>
          <a:p>
            <a:pPr algn="just"/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/>
              <a:t> No restriction on movement of General Aviation aircraft from ATM point of view except restriction at Mumbai airport during peak hours.</a:t>
            </a:r>
          </a:p>
          <a:p>
            <a:pPr algn="just">
              <a:buFontTx/>
              <a:buChar char="-"/>
            </a:pPr>
            <a:endParaRPr lang="en-US" dirty="0" smtClean="0"/>
          </a:p>
          <a:p>
            <a:pPr algn="just">
              <a:buFontTx/>
              <a:buChar char="-"/>
            </a:pPr>
            <a:r>
              <a:rPr lang="en-US" dirty="0" smtClean="0"/>
              <a:t>- All arrival and departure procedures are based on category of aircraft which is based on aircraft speed on final approach as per ICAO criteria.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153400" cy="5257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  </a:t>
            </a:r>
          </a:p>
          <a:p>
            <a:pPr algn="l"/>
            <a:r>
              <a:rPr lang="en-US" dirty="0" smtClean="0"/>
              <a:t>         </a:t>
            </a:r>
            <a:r>
              <a:rPr lang="en-US" sz="5100" dirty="0" smtClean="0"/>
              <a:t>                                Exceptions</a:t>
            </a:r>
          </a:p>
          <a:p>
            <a:pPr algn="l"/>
            <a:endParaRPr lang="en-US" dirty="0" smtClean="0"/>
          </a:p>
          <a:p>
            <a:pPr marL="0" lvl="1" algn="just"/>
            <a:r>
              <a:rPr lang="en-US" sz="4500" dirty="0" smtClean="0"/>
              <a:t>          </a:t>
            </a:r>
            <a:r>
              <a:rPr lang="en-US" sz="5100" dirty="0" smtClean="0"/>
              <a:t>General Aviation aircraft are normally parked on remote parking to facilitate the movement of Schedule aircraft . </a:t>
            </a:r>
          </a:p>
          <a:p>
            <a:pPr marL="0" lvl="1" algn="just"/>
            <a:r>
              <a:rPr lang="en-US" sz="5100" dirty="0" smtClean="0"/>
              <a:t>  	</a:t>
            </a:r>
          </a:p>
          <a:p>
            <a:pPr marL="0" lvl="1" algn="just"/>
            <a:r>
              <a:rPr lang="en-US" sz="5100" dirty="0" smtClean="0"/>
              <a:t>	Aerodrome Operating Minima for General Aviation aircraft is higher ( Restricted Minima as define by DGCA). aft </a:t>
            </a:r>
          </a:p>
          <a:p>
            <a:pPr marL="0" lvl="1" algn="l"/>
            <a:r>
              <a:rPr lang="en-US" sz="4500" dirty="0" smtClean="0"/>
              <a:t/>
            </a:r>
            <a:br>
              <a:rPr lang="en-US" sz="4500" dirty="0" smtClean="0"/>
            </a:br>
            <a:endParaRPr lang="en-US" sz="4500" dirty="0" smtClean="0"/>
          </a:p>
          <a:p>
            <a:pPr marL="0" lvl="1"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          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193</Words>
  <Application>Microsoft Office PowerPoint</Application>
  <PresentationFormat>On-screen Show (4:3)</PresentationFormat>
  <Paragraphs>151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SEPARATE PROCEDURES AND ROUTES FOR GENERAL AVIATION</vt:lpstr>
      <vt:lpstr>Slide 2</vt:lpstr>
      <vt:lpstr>Slide 3</vt:lpstr>
      <vt:lpstr>   TOTAL AIRPSACE  - 2. 8 M SQ NM  OCEANIC AIRSPACE - 1.7 M SQ NM  CONTINENTAL AIRSPACE – 1.1 M SQ NM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akjain</cp:lastModifiedBy>
  <cp:revision>29</cp:revision>
  <dcterms:created xsi:type="dcterms:W3CDTF">2006-08-16T00:00:00Z</dcterms:created>
  <dcterms:modified xsi:type="dcterms:W3CDTF">2012-02-09T04:14:05Z</dcterms:modified>
</cp:coreProperties>
</file>